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jpeg" ContentType="image/jpe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1AFE4FB0-7671-4747-843B-EC2A4CDB9D39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1C9E3C6-79C1-4CD4-80D7-78B9F5D38F86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0C8D63A-082A-44FC-B65B-22262A03BEF1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1642475-6C0F-4DE3-9B47-947D92FE4528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5C5272E-4BE9-45D0-A361-03372D610E92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C92C4FE-EC30-46B9-A3A6-7C3CFF339530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198A895-157D-4D7F-98DF-75DEF20EDA96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2D3949B-A9CB-4FDD-A755-F70D6A9E1844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859D867-4C73-46EF-BC07-7C62DB5DF099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D587C76-F490-4F06-8F9F-AB353388599E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F31D147-73EF-4AA2-BC3E-FE610BF9F2CB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644C4E2-A225-481D-80BE-623B22652C6A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A0586BB-AC31-4C6B-8D7E-C487AC841DBD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68B76E0-B24F-46B6-8198-D439E04DEF07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2CF3390-4FDC-4674-A945-B11FF5D94E40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AADBEEB-1310-49FD-B9AB-AC5EE362CAB2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9728311-2A28-4D41-88D3-1462C9459714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0F262C5-F444-4F24-A233-C58D739A7235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BC25BDC-CB0E-4A60-BADF-56BF815AB83A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2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5BC355C-7E88-493A-ADC7-1D62C93FF96D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1;p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" name="Google Shape;12;p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" name="Google Shape;13;p2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;p5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" name="Google Shape;24;p5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8" name="Google Shape;25;p5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27;p6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" name="Google Shape;28;p6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" name="Google Shape;29;p6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1;p7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" name="Google Shape;32;p7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" name="Google Shape;33;p7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35;p8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" name="Google Shape;36;p8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3" name="Google Shape;37;p8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9;p9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" name="Google Shape;40;p9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8" name="Google Shape;41;p9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43;p1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" name="Google Shape;44;p1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3" name="Google Shape;45;p1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7;p1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" name="Google Shape;48;p1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" name="Google Shape;49;p11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1;p1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" name="Google Shape;52;p1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" name="Google Shape;53;p12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5;p13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" name="Google Shape;56;p13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" name="Google Shape;57;p13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59;p14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" name="Google Shape;60;p14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" name="Google Shape;61;p14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3;p15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" name="Google Shape;64;p15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" name="Google Shape;65;p15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5;p3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" name="Google Shape;16;p3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" name="Google Shape;17;p3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9;p4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" name="Google Shape;20;p4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3" name="Google Shape;21;p4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4.xml"/><Relationship Id="rId8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www.kaggle.com/datasets/nalisha/health-insurance-charges-dataset" TargetMode="External"/><Relationship Id="rId2" Type="http://schemas.openxmlformats.org/officeDocument/2006/relationships/hyperlink" Target="https://www.kaggle.com/datasets/nalisha/health-insurance-charges-dataset" TargetMode="External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hyperlink" Target="https://github.com/fayfaycn/Stat-311-Final-Project-.git" TargetMode="External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5.png"/><Relationship Id="rId4" Type="http://schemas.openxmlformats.org/officeDocument/2006/relationships/image" Target="../media/image5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 descr="preencoded.png"/>
          <p:cNvPicPr/>
          <p:nvPr/>
        </p:nvPicPr>
        <p:blipFill>
          <a:blip r:embed="rId1"/>
          <a:stretch/>
        </p:blipFill>
        <p:spPr>
          <a:xfrm>
            <a:off x="9144000" y="3191040"/>
            <a:ext cx="5486040" cy="5038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" name="Google Shape;73;p17"/>
          <p:cNvSpPr/>
          <p:nvPr/>
        </p:nvSpPr>
        <p:spPr>
          <a:xfrm>
            <a:off x="579600" y="1370160"/>
            <a:ext cx="8453880" cy="260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57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BMI , Smoking, and Health Insurance Costs</a:t>
            </a:r>
            <a:endParaRPr b="0" lang="en-US" sz="5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Google Shape;74;p17"/>
          <p:cNvSpPr/>
          <p:nvPr/>
        </p:nvSpPr>
        <p:spPr>
          <a:xfrm>
            <a:off x="1049400" y="4679640"/>
            <a:ext cx="7984080" cy="3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62000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Feifei Li, Izzy Mika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Google Shape;75;p17"/>
          <p:cNvSpPr/>
          <p:nvPr/>
        </p:nvSpPr>
        <p:spPr>
          <a:xfrm>
            <a:off x="788400" y="5279040"/>
            <a:ext cx="7984080" cy="26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57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STAT 311 Regression Analysis, Fall 2025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Google Shape;76;p17"/>
          <p:cNvSpPr/>
          <p:nvPr/>
        </p:nvSpPr>
        <p:spPr>
          <a:xfrm>
            <a:off x="788400" y="5717880"/>
            <a:ext cx="7984080" cy="26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57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Dataset: Kaggle "Insurance Charges"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Google Shape;77;p17"/>
          <p:cNvSpPr/>
          <p:nvPr/>
        </p:nvSpPr>
        <p:spPr>
          <a:xfrm>
            <a:off x="579600" y="7404480"/>
            <a:ext cx="7984080" cy="26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7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Presentation Date: Dec 2, 2025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8" name="Google Shape;78;p17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9" name="Google Shape;79;p17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239;p26"/>
          <p:cNvSpPr/>
          <p:nvPr/>
        </p:nvSpPr>
        <p:spPr>
          <a:xfrm>
            <a:off x="739800" y="748440"/>
            <a:ext cx="6832080" cy="66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41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Methods – Model Building</a:t>
            </a:r>
            <a:endParaRPr b="0" lang="en-US" sz="4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Google Shape;240;p26"/>
          <p:cNvSpPr/>
          <p:nvPr/>
        </p:nvSpPr>
        <p:spPr>
          <a:xfrm>
            <a:off x="739800" y="1831680"/>
            <a:ext cx="131504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Three nested regression models: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Google Shape;241;p26"/>
          <p:cNvSpPr/>
          <p:nvPr/>
        </p:nvSpPr>
        <p:spPr>
          <a:xfrm>
            <a:off x="739800" y="2407320"/>
            <a:ext cx="4242240" cy="1232640"/>
          </a:xfrm>
          <a:prstGeom prst="roundRect">
            <a:avLst>
              <a:gd name="adj" fmla="val 7200"/>
            </a:avLst>
          </a:prstGeom>
          <a:solidFill>
            <a:srgbClr val="d2ddf9"/>
          </a:solidFill>
          <a:ln w="9525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Google Shape;242;p26"/>
          <p:cNvSpPr/>
          <p:nvPr/>
        </p:nvSpPr>
        <p:spPr>
          <a:xfrm>
            <a:off x="958680" y="2626560"/>
            <a:ext cx="26416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0" lang="en-US" sz="205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Model 1</a:t>
            </a:r>
            <a:endParaRPr b="0" lang="en-US" sz="2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Google Shape;243;p26"/>
          <p:cNvSpPr/>
          <p:nvPr/>
        </p:nvSpPr>
        <p:spPr>
          <a:xfrm>
            <a:off x="958680" y="3083400"/>
            <a:ext cx="380448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Main effects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Google Shape;244;p26"/>
          <p:cNvSpPr/>
          <p:nvPr/>
        </p:nvSpPr>
        <p:spPr>
          <a:xfrm>
            <a:off x="5193720" y="2407320"/>
            <a:ext cx="4242600" cy="1232640"/>
          </a:xfrm>
          <a:prstGeom prst="roundRect">
            <a:avLst>
              <a:gd name="adj" fmla="val 7200"/>
            </a:avLst>
          </a:prstGeom>
          <a:solidFill>
            <a:srgbClr val="d2ddf9"/>
          </a:solidFill>
          <a:ln w="9525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Google Shape;245;p26"/>
          <p:cNvSpPr/>
          <p:nvPr/>
        </p:nvSpPr>
        <p:spPr>
          <a:xfrm>
            <a:off x="5412600" y="2626560"/>
            <a:ext cx="26416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0" lang="en-US" sz="205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Model 2</a:t>
            </a:r>
            <a:endParaRPr b="0" lang="en-US" sz="2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Google Shape;246;p26"/>
          <p:cNvSpPr/>
          <p:nvPr/>
        </p:nvSpPr>
        <p:spPr>
          <a:xfrm>
            <a:off x="5412600" y="3083400"/>
            <a:ext cx="380448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Add BMI × smoker interaction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Google Shape;247;p26"/>
          <p:cNvSpPr/>
          <p:nvPr/>
        </p:nvSpPr>
        <p:spPr>
          <a:xfrm>
            <a:off x="9648000" y="2407320"/>
            <a:ext cx="4242240" cy="1232640"/>
          </a:xfrm>
          <a:prstGeom prst="roundRect">
            <a:avLst>
              <a:gd name="adj" fmla="val 7200"/>
            </a:avLst>
          </a:prstGeom>
          <a:solidFill>
            <a:srgbClr val="d2ddf9"/>
          </a:solidFill>
          <a:ln w="9525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Google Shape;248;p26"/>
          <p:cNvSpPr/>
          <p:nvPr/>
        </p:nvSpPr>
        <p:spPr>
          <a:xfrm>
            <a:off x="9866880" y="2626560"/>
            <a:ext cx="26416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0" lang="en-US" sz="205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Model 3</a:t>
            </a:r>
            <a:endParaRPr b="0" lang="en-US" sz="2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Google Shape;249;p26"/>
          <p:cNvSpPr/>
          <p:nvPr/>
        </p:nvSpPr>
        <p:spPr>
          <a:xfrm>
            <a:off x="9866880" y="3083400"/>
            <a:ext cx="380448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Log-transform charges + interaction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Google Shape;250;p26"/>
          <p:cNvSpPr/>
          <p:nvPr/>
        </p:nvSpPr>
        <p:spPr>
          <a:xfrm>
            <a:off x="739800" y="3957480"/>
            <a:ext cx="317016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0" lang="en-US" sz="24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Diagnostics run:</a:t>
            </a:r>
            <a:endParaRPr b="0" lang="en-US" sz="2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Google Shape;251;p26"/>
          <p:cNvSpPr/>
          <p:nvPr/>
        </p:nvSpPr>
        <p:spPr>
          <a:xfrm>
            <a:off x="739800" y="4670640"/>
            <a:ext cx="293472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0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6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Residual vs Predicted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Google Shape;252;p26"/>
          <p:cNvSpPr/>
          <p:nvPr/>
        </p:nvSpPr>
        <p:spPr>
          <a:xfrm>
            <a:off x="739800" y="5082480"/>
            <a:ext cx="272592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0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6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Q–Q plot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Google Shape;253;p26"/>
          <p:cNvSpPr/>
          <p:nvPr/>
        </p:nvSpPr>
        <p:spPr>
          <a:xfrm>
            <a:off x="739800" y="5494680"/>
            <a:ext cx="131504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0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6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Cook's Distance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Google Shape;254;p26"/>
          <p:cNvSpPr/>
          <p:nvPr/>
        </p:nvSpPr>
        <p:spPr>
          <a:xfrm>
            <a:off x="739800" y="5906880"/>
            <a:ext cx="131504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0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6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Shapiro–Wilk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Google Shape;255;p26"/>
          <p:cNvSpPr/>
          <p:nvPr/>
        </p:nvSpPr>
        <p:spPr>
          <a:xfrm>
            <a:off x="739800" y="6318720"/>
            <a:ext cx="131504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0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6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Box–Cox (λ ≈ 0)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Google Shape;256;p26"/>
          <p:cNvSpPr/>
          <p:nvPr/>
        </p:nvSpPr>
        <p:spPr>
          <a:xfrm>
            <a:off x="739800" y="6730920"/>
            <a:ext cx="131504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0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6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Train/test split (80/20)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Google Shape;257;p26"/>
          <p:cNvSpPr/>
          <p:nvPr/>
        </p:nvSpPr>
        <p:spPr>
          <a:xfrm>
            <a:off x="739800" y="7143120"/>
            <a:ext cx="131504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0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6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PRESS statistic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3" name="Google Shape;258;p26" descr=""/>
          <p:cNvPicPr/>
          <p:nvPr/>
        </p:nvPicPr>
        <p:blipFill>
          <a:blip r:embed="rId1"/>
          <a:stretch/>
        </p:blipFill>
        <p:spPr>
          <a:xfrm>
            <a:off x="4982400" y="3958200"/>
            <a:ext cx="3095280" cy="99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4" name="Google Shape;259;p26" descr=""/>
          <p:cNvPicPr/>
          <p:nvPr/>
        </p:nvPicPr>
        <p:blipFill>
          <a:blip r:embed="rId2"/>
          <a:stretch/>
        </p:blipFill>
        <p:spPr>
          <a:xfrm>
            <a:off x="5193720" y="5494680"/>
            <a:ext cx="4697280" cy="194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5" name="Google Shape;260;p26" descr=""/>
          <p:cNvPicPr/>
          <p:nvPr/>
        </p:nvPicPr>
        <p:blipFill>
          <a:blip r:embed="rId3"/>
          <a:stretch/>
        </p:blipFill>
        <p:spPr>
          <a:xfrm>
            <a:off x="9891360" y="4154400"/>
            <a:ext cx="2962080" cy="123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6" name="Google Shape;261;p26" descr=""/>
          <p:cNvPicPr/>
          <p:nvPr/>
        </p:nvPicPr>
        <p:blipFill>
          <a:blip r:embed="rId4"/>
          <a:stretch/>
        </p:blipFill>
        <p:spPr>
          <a:xfrm>
            <a:off x="8054640" y="317520"/>
            <a:ext cx="4981320" cy="1980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67;p27"/>
          <p:cNvSpPr/>
          <p:nvPr/>
        </p:nvSpPr>
        <p:spPr>
          <a:xfrm>
            <a:off x="793800" y="734400"/>
            <a:ext cx="83224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Model 1 Results (Main Effects)</a:t>
            </a:r>
            <a:endParaRPr b="0" lang="en-US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Google Shape;268;p27"/>
          <p:cNvSpPr/>
          <p:nvPr/>
        </p:nvSpPr>
        <p:spPr>
          <a:xfrm>
            <a:off x="793800" y="1533960"/>
            <a:ext cx="340200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Equation</a:t>
            </a:r>
            <a:endParaRPr b="0" lang="en-US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Google Shape;269;p27"/>
          <p:cNvSpPr/>
          <p:nvPr/>
        </p:nvSpPr>
        <p:spPr>
          <a:xfrm>
            <a:off x="793800" y="2299320"/>
            <a:ext cx="1304244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0" name="Google Shape;270;p27" descr="preencoded.png"/>
          <p:cNvPicPr/>
          <p:nvPr/>
        </p:nvPicPr>
        <p:blipFill>
          <a:blip r:embed="rId1"/>
          <a:stretch/>
        </p:blipFill>
        <p:spPr>
          <a:xfrm>
            <a:off x="793800" y="2299320"/>
            <a:ext cx="13042440" cy="392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1" name="Google Shape;271;p27"/>
          <p:cNvSpPr/>
          <p:nvPr/>
        </p:nvSpPr>
        <p:spPr>
          <a:xfrm>
            <a:off x="793800" y="3033000"/>
            <a:ext cx="340200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Key results:</a:t>
            </a:r>
            <a:endParaRPr b="0" lang="en-US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Google Shape;272;p27"/>
          <p:cNvSpPr/>
          <p:nvPr/>
        </p:nvSpPr>
        <p:spPr>
          <a:xfrm>
            <a:off x="793800" y="379836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2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All predictors significant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Google Shape;273;p27"/>
          <p:cNvSpPr/>
          <p:nvPr/>
        </p:nvSpPr>
        <p:spPr>
          <a:xfrm>
            <a:off x="793800" y="424044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2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Smokers +$23,852 higher charges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Google Shape;274;p27"/>
          <p:cNvSpPr/>
          <p:nvPr/>
        </p:nvSpPr>
        <p:spPr>
          <a:xfrm>
            <a:off x="793800" y="468288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2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Adjusted R² = 0.7508; CV = 45.66%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Google Shape;275;p27"/>
          <p:cNvSpPr/>
          <p:nvPr/>
        </p:nvSpPr>
        <p:spPr>
          <a:xfrm>
            <a:off x="793800" y="5385960"/>
            <a:ext cx="340200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Issues:</a:t>
            </a:r>
            <a:endParaRPr b="0" lang="en-US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Google Shape;276;p27"/>
          <p:cNvSpPr/>
          <p:nvPr/>
        </p:nvSpPr>
        <p:spPr>
          <a:xfrm>
            <a:off x="793800" y="6275880"/>
            <a:ext cx="113040" cy="113040"/>
          </a:xfrm>
          <a:prstGeom prst="roundRect">
            <a:avLst>
              <a:gd name="adj" fmla="val 403360"/>
            </a:avLst>
          </a:prstGeom>
          <a:solidFill>
            <a:srgbClr val="1b54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39960" bIns="39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7" name="Google Shape;277;p27"/>
          <p:cNvSpPr/>
          <p:nvPr/>
        </p:nvSpPr>
        <p:spPr>
          <a:xfrm>
            <a:off x="1134000" y="6151320"/>
            <a:ext cx="38181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Severe heteroscedasticity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Google Shape;278;p27"/>
          <p:cNvSpPr/>
          <p:nvPr/>
        </p:nvSpPr>
        <p:spPr>
          <a:xfrm>
            <a:off x="5235840" y="6275880"/>
            <a:ext cx="113040" cy="113040"/>
          </a:xfrm>
          <a:prstGeom prst="roundRect">
            <a:avLst>
              <a:gd name="adj" fmla="val 403360"/>
            </a:avLst>
          </a:prstGeom>
          <a:solidFill>
            <a:srgbClr val="1b54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39960" bIns="39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9" name="Google Shape;279;p27"/>
          <p:cNvSpPr/>
          <p:nvPr/>
        </p:nvSpPr>
        <p:spPr>
          <a:xfrm>
            <a:off x="5576040" y="6151320"/>
            <a:ext cx="38181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Strong right-skew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Google Shape;280;p27"/>
          <p:cNvSpPr/>
          <p:nvPr/>
        </p:nvSpPr>
        <p:spPr>
          <a:xfrm>
            <a:off x="9677880" y="6275880"/>
            <a:ext cx="113040" cy="113040"/>
          </a:xfrm>
          <a:prstGeom prst="roundRect">
            <a:avLst>
              <a:gd name="adj" fmla="val 403360"/>
            </a:avLst>
          </a:prstGeom>
          <a:solidFill>
            <a:srgbClr val="1b54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39960" bIns="39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1" name="Google Shape;281;p27"/>
          <p:cNvSpPr/>
          <p:nvPr/>
        </p:nvSpPr>
        <p:spPr>
          <a:xfrm>
            <a:off x="10018080" y="6151320"/>
            <a:ext cx="38181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Two-band residual pattern → missing interaction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Google Shape;282;p27"/>
          <p:cNvSpPr/>
          <p:nvPr/>
        </p:nvSpPr>
        <p:spPr>
          <a:xfrm>
            <a:off x="793800" y="713232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(JMP residual plot screenshot here)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3" name="Google Shape;283;p27" descr=""/>
          <p:cNvPicPr/>
          <p:nvPr/>
        </p:nvPicPr>
        <p:blipFill>
          <a:blip r:embed="rId2"/>
          <a:stretch/>
        </p:blipFill>
        <p:spPr>
          <a:xfrm>
            <a:off x="10382400" y="169920"/>
            <a:ext cx="2548800" cy="199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4" name="Google Shape;284;p27" descr=""/>
          <p:cNvPicPr/>
          <p:nvPr/>
        </p:nvPicPr>
        <p:blipFill>
          <a:blip r:embed="rId3"/>
          <a:stretch/>
        </p:blipFill>
        <p:spPr>
          <a:xfrm>
            <a:off x="5576040" y="3037320"/>
            <a:ext cx="2400120" cy="1123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5" name="Google Shape;285;p27" descr=""/>
          <p:cNvPicPr/>
          <p:nvPr/>
        </p:nvPicPr>
        <p:blipFill>
          <a:blip r:embed="rId4"/>
          <a:stretch/>
        </p:blipFill>
        <p:spPr>
          <a:xfrm>
            <a:off x="7976520" y="3046680"/>
            <a:ext cx="3123720" cy="111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6" name="Google Shape;286;p27" descr=""/>
          <p:cNvPicPr/>
          <p:nvPr/>
        </p:nvPicPr>
        <p:blipFill>
          <a:blip r:embed="rId5"/>
          <a:stretch/>
        </p:blipFill>
        <p:spPr>
          <a:xfrm>
            <a:off x="5576040" y="4240440"/>
            <a:ext cx="4045680" cy="1438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7" name="Google Shape;287;p27" descr=""/>
          <p:cNvPicPr/>
          <p:nvPr/>
        </p:nvPicPr>
        <p:blipFill>
          <a:blip r:embed="rId6"/>
          <a:stretch/>
        </p:blipFill>
        <p:spPr>
          <a:xfrm>
            <a:off x="11100600" y="3798360"/>
            <a:ext cx="3009600" cy="2018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93;p28"/>
          <p:cNvSpPr/>
          <p:nvPr/>
        </p:nvSpPr>
        <p:spPr>
          <a:xfrm>
            <a:off x="779400" y="613800"/>
            <a:ext cx="9802440" cy="69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43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Model 2 Results (Interaction Model)</a:t>
            </a:r>
            <a:endParaRPr b="0" lang="en-US" sz="4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" name="Google Shape;294;p28"/>
          <p:cNvSpPr/>
          <p:nvPr/>
        </p:nvSpPr>
        <p:spPr>
          <a:xfrm>
            <a:off x="779400" y="1755000"/>
            <a:ext cx="1307124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Equation includes BMI × smoker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Google Shape;295;p28"/>
          <p:cNvSpPr/>
          <p:nvPr/>
        </p:nvSpPr>
        <p:spPr>
          <a:xfrm>
            <a:off x="885600" y="2927160"/>
            <a:ext cx="33400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Key insights: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" name="Google Shape;296;p28"/>
          <p:cNvSpPr/>
          <p:nvPr/>
        </p:nvSpPr>
        <p:spPr>
          <a:xfrm>
            <a:off x="802800" y="3583800"/>
            <a:ext cx="626400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0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Smokers BMI slope ≈ 1438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" name="Google Shape;297;p28"/>
          <p:cNvSpPr/>
          <p:nvPr/>
        </p:nvSpPr>
        <p:spPr>
          <a:xfrm>
            <a:off x="802800" y="4017600"/>
            <a:ext cx="626400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0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Non-smokers BMI slope ≈ 8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Google Shape;298;p28"/>
          <p:cNvSpPr/>
          <p:nvPr/>
        </p:nvSpPr>
        <p:spPr>
          <a:xfrm>
            <a:off x="5577480" y="5631120"/>
            <a:ext cx="626400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0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Interaction highly significant (p &lt; .0001)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Google Shape;299;p28"/>
          <p:cNvSpPr/>
          <p:nvPr/>
        </p:nvSpPr>
        <p:spPr>
          <a:xfrm>
            <a:off x="5577480" y="4795200"/>
            <a:ext cx="626400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0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Partial F-test: F = 738.21, p ≈ 1.18×10⁻¹²⁹ → interaction required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Google Shape;300;p28"/>
          <p:cNvSpPr/>
          <p:nvPr/>
        </p:nvSpPr>
        <p:spPr>
          <a:xfrm>
            <a:off x="779400" y="4451760"/>
            <a:ext cx="626400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0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Adjusted R² = 0.8392</a:t>
            </a:r>
            <a:br>
              <a:rPr sz="1750"/>
            </a:b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	</a:t>
            </a:r>
            <a:r>
              <a:rPr b="0" lang="en-US" sz="15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Improvement from Model 1</a:t>
            </a: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6" name="Google Shape;301;p28" descr=""/>
          <p:cNvPicPr/>
          <p:nvPr/>
        </p:nvPicPr>
        <p:blipFill>
          <a:blip r:embed="rId1"/>
          <a:stretch/>
        </p:blipFill>
        <p:spPr>
          <a:xfrm>
            <a:off x="10628640" y="472320"/>
            <a:ext cx="3371400" cy="2638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7" name="Google Shape;302;p28" descr=""/>
          <p:cNvPicPr/>
          <p:nvPr/>
        </p:nvPicPr>
        <p:blipFill>
          <a:blip r:embed="rId2"/>
          <a:stretch/>
        </p:blipFill>
        <p:spPr>
          <a:xfrm>
            <a:off x="11841480" y="4234680"/>
            <a:ext cx="2202120" cy="386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8" name="Google Shape;303;p28"/>
          <p:cNvSpPr/>
          <p:nvPr/>
        </p:nvSpPr>
        <p:spPr>
          <a:xfrm>
            <a:off x="988200" y="2162880"/>
            <a:ext cx="951408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libri"/>
                <a:ea typeface="Calibri"/>
              </a:rPr>
              <a:t>ŷ = -22847.84 + 264.00987x</a:t>
            </a:r>
            <a:r>
              <a:rPr b="0" lang="en-US" sz="2000" strike="noStrike" u="none" baseline="-25000">
                <a:solidFill>
                  <a:srgbClr val="000000"/>
                </a:solidFill>
                <a:effectLst/>
                <a:uFillTx/>
                <a:latin typeface="Calibri"/>
                <a:ea typeface="Calibri"/>
              </a:rPr>
              <a:t>1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libri"/>
                <a:ea typeface="Calibri"/>
              </a:rPr>
              <a:t> + 1438.6853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x</a:t>
            </a:r>
            <a:r>
              <a:rPr b="0" lang="en-US" sz="2000" strike="noStrike" u="none" baseline="-25000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2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libri"/>
                <a:ea typeface="Calibri"/>
              </a:rPr>
              <a:t> + 513.60664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x</a:t>
            </a:r>
            <a:r>
              <a:rPr b="0" lang="en-US" sz="2000" strike="noStrike" u="none" baseline="-25000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3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libri"/>
                <a:ea typeface="Calibri"/>
              </a:rPr>
              <a:t> + 20065.293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x</a:t>
            </a:r>
            <a:r>
              <a:rPr b="0" lang="en-US" sz="2000" strike="noStrike" u="none" baseline="-25000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4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Calibri"/>
                <a:ea typeface="Calibri"/>
              </a:rPr>
              <a:t> - 1430.67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x</a:t>
            </a:r>
            <a:r>
              <a:rPr b="0" lang="en-US" sz="2000" strike="noStrike" u="none" baseline="-25000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2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x</a:t>
            </a:r>
            <a:r>
              <a:rPr b="0" lang="en-US" sz="2000" strike="noStrike" u="none" baseline="-25000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4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9" name="Google Shape;304;p28" descr=""/>
          <p:cNvPicPr/>
          <p:nvPr/>
        </p:nvPicPr>
        <p:blipFill>
          <a:blip r:embed="rId3"/>
          <a:stretch/>
        </p:blipFill>
        <p:spPr>
          <a:xfrm>
            <a:off x="5163120" y="2875320"/>
            <a:ext cx="5641200" cy="1155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0" name="Google Shape;305;p28" descr=""/>
          <p:cNvPicPr/>
          <p:nvPr/>
        </p:nvPicPr>
        <p:blipFill>
          <a:blip r:embed="rId4"/>
          <a:stretch/>
        </p:blipFill>
        <p:spPr>
          <a:xfrm>
            <a:off x="8595720" y="5987160"/>
            <a:ext cx="2831400" cy="2026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311;p29"/>
          <p:cNvSpPr/>
          <p:nvPr/>
        </p:nvSpPr>
        <p:spPr>
          <a:xfrm>
            <a:off x="868320" y="1669680"/>
            <a:ext cx="33400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Issues: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" name="Google Shape;312;p29"/>
          <p:cNvSpPr/>
          <p:nvPr/>
        </p:nvSpPr>
        <p:spPr>
          <a:xfrm>
            <a:off x="868320" y="2447280"/>
            <a:ext cx="1307124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0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Still heteroscedastic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" name="Google Shape;313;p29"/>
          <p:cNvSpPr/>
          <p:nvPr/>
        </p:nvSpPr>
        <p:spPr>
          <a:xfrm>
            <a:off x="868320" y="2946240"/>
            <a:ext cx="1307124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0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Still non-normal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" name="Google Shape;314;p29"/>
          <p:cNvSpPr/>
          <p:nvPr/>
        </p:nvSpPr>
        <p:spPr>
          <a:xfrm>
            <a:off x="779400" y="4762080"/>
            <a:ext cx="1307124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0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Box–Cox suggests log transform </a:t>
            </a:r>
            <a:br>
              <a:rPr sz="1750"/>
            </a:b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	</a:t>
            </a: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ln(Charges) since λ closest to </a:t>
            </a: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Arial"/>
                <a:ea typeface="Arial"/>
              </a:rPr>
              <a:t>0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5" name="Google Shape;315;p29" descr=""/>
          <p:cNvPicPr/>
          <p:nvPr/>
        </p:nvPicPr>
        <p:blipFill>
          <a:blip r:embed="rId1"/>
          <a:stretch/>
        </p:blipFill>
        <p:spPr>
          <a:xfrm>
            <a:off x="779400" y="5653080"/>
            <a:ext cx="4945680" cy="1616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6" name="Google Shape;316;p29" descr=""/>
          <p:cNvPicPr/>
          <p:nvPr/>
        </p:nvPicPr>
        <p:blipFill>
          <a:blip r:embed="rId2"/>
          <a:stretch/>
        </p:blipFill>
        <p:spPr>
          <a:xfrm>
            <a:off x="5576040" y="1810440"/>
            <a:ext cx="3287880" cy="262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7" name="Google Shape;317;p29" descr=""/>
          <p:cNvPicPr/>
          <p:nvPr/>
        </p:nvPicPr>
        <p:blipFill>
          <a:blip r:embed="rId3"/>
          <a:stretch/>
        </p:blipFill>
        <p:spPr>
          <a:xfrm>
            <a:off x="9954000" y="3941280"/>
            <a:ext cx="3390480" cy="2274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8" name="Google Shape;318;p29"/>
          <p:cNvSpPr/>
          <p:nvPr/>
        </p:nvSpPr>
        <p:spPr>
          <a:xfrm>
            <a:off x="779400" y="613800"/>
            <a:ext cx="9802440" cy="69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43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Model 2 Results (Interaction Model)</a:t>
            </a:r>
            <a:endParaRPr b="0" lang="en-US" sz="4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9" name="Google Shape;319;p29" descr=""/>
          <p:cNvPicPr/>
          <p:nvPr/>
        </p:nvPicPr>
        <p:blipFill>
          <a:blip r:embed="rId4"/>
          <a:stretch/>
        </p:blipFill>
        <p:spPr>
          <a:xfrm>
            <a:off x="9458640" y="1910160"/>
            <a:ext cx="4847760" cy="1723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325;p30"/>
          <p:cNvSpPr/>
          <p:nvPr/>
        </p:nvSpPr>
        <p:spPr>
          <a:xfrm>
            <a:off x="591480" y="464760"/>
            <a:ext cx="871704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33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Model 3 Results (Log-Transformed Model)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" name="Google Shape;326;p30"/>
          <p:cNvSpPr/>
          <p:nvPr/>
        </p:nvSpPr>
        <p:spPr>
          <a:xfrm>
            <a:off x="591480" y="1060200"/>
            <a:ext cx="2534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Log Model:</a:t>
            </a:r>
            <a:endParaRPr b="0" lang="en-US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Google Shape;327;p30"/>
          <p:cNvSpPr/>
          <p:nvPr/>
        </p:nvSpPr>
        <p:spPr>
          <a:xfrm>
            <a:off x="591480" y="1630800"/>
            <a:ext cx="13447440" cy="29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63" name="Google Shape;328;p30" descr="preencoded.png"/>
          <p:cNvPicPr/>
          <p:nvPr/>
        </p:nvPicPr>
        <p:blipFill>
          <a:blip r:embed="rId1"/>
          <a:stretch/>
        </p:blipFill>
        <p:spPr>
          <a:xfrm>
            <a:off x="591480" y="1630800"/>
            <a:ext cx="13447440" cy="29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4" name="Google Shape;329;p30"/>
          <p:cNvSpPr/>
          <p:nvPr/>
        </p:nvSpPr>
        <p:spPr>
          <a:xfrm>
            <a:off x="591480" y="2175480"/>
            <a:ext cx="401688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Percent-change interpretations:</a:t>
            </a:r>
            <a:endParaRPr b="0" lang="en-US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Google Shape;330;p30"/>
          <p:cNvSpPr/>
          <p:nvPr/>
        </p:nvSpPr>
        <p:spPr>
          <a:xfrm>
            <a:off x="591480" y="2745720"/>
            <a:ext cx="2112120" cy="2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1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3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Age: +3.5% per year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Google Shape;331;p30"/>
          <p:cNvSpPr/>
          <p:nvPr/>
        </p:nvSpPr>
        <p:spPr>
          <a:xfrm>
            <a:off x="591480" y="3075120"/>
            <a:ext cx="3169800" cy="2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1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3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BMI (smokers): +4.5% per BMI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Google Shape;332;p30"/>
          <p:cNvSpPr/>
          <p:nvPr/>
        </p:nvSpPr>
        <p:spPr>
          <a:xfrm>
            <a:off x="591480" y="3404520"/>
            <a:ext cx="3361320" cy="2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1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3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BMI (non-smokers): +0.1% per BMI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" name="Google Shape;333;p30"/>
          <p:cNvSpPr/>
          <p:nvPr/>
        </p:nvSpPr>
        <p:spPr>
          <a:xfrm>
            <a:off x="591480" y="3733560"/>
            <a:ext cx="3013560" cy="2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1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3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Children: +10% per child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Google Shape;334;p30"/>
          <p:cNvSpPr/>
          <p:nvPr/>
        </p:nvSpPr>
        <p:spPr>
          <a:xfrm>
            <a:off x="591480" y="4062960"/>
            <a:ext cx="13447440" cy="2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1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3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Smoker main effect: insignificant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" name="Google Shape;335;p30"/>
          <p:cNvSpPr/>
          <p:nvPr/>
        </p:nvSpPr>
        <p:spPr>
          <a:xfrm>
            <a:off x="591480" y="4392360"/>
            <a:ext cx="4283280" cy="2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1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Interaction: BMI effect </a:t>
            </a:r>
            <a:r>
              <a:rPr b="1" lang="en-US" sz="13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much stronger</a:t>
            </a:r>
            <a:r>
              <a:rPr b="0" lang="en-US" sz="13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 for smokers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" name="Google Shape;336;p30"/>
          <p:cNvSpPr/>
          <p:nvPr/>
        </p:nvSpPr>
        <p:spPr>
          <a:xfrm>
            <a:off x="591480" y="4916160"/>
            <a:ext cx="253440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Performance:</a:t>
            </a:r>
            <a:endParaRPr b="0" lang="en-US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Google Shape;337;p30"/>
          <p:cNvSpPr/>
          <p:nvPr/>
        </p:nvSpPr>
        <p:spPr>
          <a:xfrm>
            <a:off x="2623680" y="5571000"/>
            <a:ext cx="2409480" cy="55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35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4.77%</a:t>
            </a:r>
            <a:endParaRPr b="0" lang="en-US" sz="4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Google Shape;338;p30"/>
          <p:cNvSpPr/>
          <p:nvPr/>
        </p:nvSpPr>
        <p:spPr>
          <a:xfrm>
            <a:off x="2844360" y="6339600"/>
            <a:ext cx="2112120" cy="26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4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Cross-Validation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" name="Google Shape;339;p30"/>
          <p:cNvSpPr/>
          <p:nvPr/>
        </p:nvSpPr>
        <p:spPr>
          <a:xfrm>
            <a:off x="591480" y="6704640"/>
            <a:ext cx="6617880" cy="2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61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Dramatic improvement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" name="Google Shape;340;p30"/>
          <p:cNvSpPr/>
          <p:nvPr/>
        </p:nvSpPr>
        <p:spPr>
          <a:xfrm>
            <a:off x="9101520" y="5571000"/>
            <a:ext cx="2854800" cy="55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35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0.7752</a:t>
            </a:r>
            <a:endParaRPr b="0" lang="en-US" sz="4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Google Shape;341;p30"/>
          <p:cNvSpPr/>
          <p:nvPr/>
        </p:nvSpPr>
        <p:spPr>
          <a:xfrm>
            <a:off x="9673560" y="6339600"/>
            <a:ext cx="2112120" cy="26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4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PRESS R²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" name="Google Shape;342;p30"/>
          <p:cNvSpPr/>
          <p:nvPr/>
        </p:nvSpPr>
        <p:spPr>
          <a:xfrm>
            <a:off x="7420680" y="6704640"/>
            <a:ext cx="6617880" cy="2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61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Strong predictive power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" name="Google Shape;343;p30"/>
          <p:cNvSpPr/>
          <p:nvPr/>
        </p:nvSpPr>
        <p:spPr>
          <a:xfrm>
            <a:off x="591480" y="7165080"/>
            <a:ext cx="2854800" cy="2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1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3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Residuals nearly symmetric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9" name="Google Shape;344;p30"/>
          <p:cNvSpPr/>
          <p:nvPr/>
        </p:nvSpPr>
        <p:spPr>
          <a:xfrm>
            <a:off x="591480" y="7494480"/>
            <a:ext cx="13447440" cy="2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1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3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No influential points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0" name="Google Shape;345;p30" descr=""/>
          <p:cNvPicPr/>
          <p:nvPr/>
        </p:nvPicPr>
        <p:blipFill>
          <a:blip r:embed="rId2"/>
          <a:stretch/>
        </p:blipFill>
        <p:spPr>
          <a:xfrm>
            <a:off x="11347200" y="464760"/>
            <a:ext cx="2534400" cy="2102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1" name="Google Shape;346;p30" descr=""/>
          <p:cNvPicPr/>
          <p:nvPr/>
        </p:nvPicPr>
        <p:blipFill>
          <a:blip r:embed="rId3"/>
          <a:stretch/>
        </p:blipFill>
        <p:spPr>
          <a:xfrm>
            <a:off x="11347200" y="2832840"/>
            <a:ext cx="2534400" cy="216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2" name="Google Shape;347;p30" descr="A graph with a green line&#10;&#10;AI-generated content may be incorrect."/>
          <p:cNvPicPr/>
          <p:nvPr/>
        </p:nvPicPr>
        <p:blipFill>
          <a:blip r:embed="rId4"/>
          <a:stretch/>
        </p:blipFill>
        <p:spPr>
          <a:xfrm>
            <a:off x="293760" y="5389200"/>
            <a:ext cx="240948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3" name="Google Shape;348;p30" descr="A black and white image of a tower&#10;&#10;AI-generated content may be incorrect."/>
          <p:cNvPicPr/>
          <p:nvPr/>
        </p:nvPicPr>
        <p:blipFill>
          <a:blip r:embed="rId5"/>
          <a:stretch/>
        </p:blipFill>
        <p:spPr>
          <a:xfrm>
            <a:off x="5370480" y="5389200"/>
            <a:ext cx="3502800" cy="226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4" name="Google Shape;349;p30" descr=""/>
          <p:cNvPicPr/>
          <p:nvPr/>
        </p:nvPicPr>
        <p:blipFill>
          <a:blip r:embed="rId6"/>
          <a:stretch/>
        </p:blipFill>
        <p:spPr>
          <a:xfrm>
            <a:off x="7573320" y="2074320"/>
            <a:ext cx="3123720" cy="111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5" name="Google Shape;350;p30" descr=""/>
          <p:cNvPicPr/>
          <p:nvPr/>
        </p:nvPicPr>
        <p:blipFill>
          <a:blip r:embed="rId7"/>
          <a:stretch/>
        </p:blipFill>
        <p:spPr>
          <a:xfrm>
            <a:off x="4761360" y="2074320"/>
            <a:ext cx="2400120" cy="1123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6" name="Google Shape;351;p30" descr=""/>
          <p:cNvPicPr/>
          <p:nvPr/>
        </p:nvPicPr>
        <p:blipFill>
          <a:blip r:embed="rId8"/>
          <a:stretch/>
        </p:blipFill>
        <p:spPr>
          <a:xfrm>
            <a:off x="11786040" y="5868720"/>
            <a:ext cx="2584440" cy="750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357;p31"/>
          <p:cNvSpPr/>
          <p:nvPr/>
        </p:nvSpPr>
        <p:spPr>
          <a:xfrm>
            <a:off x="2091240" y="720360"/>
            <a:ext cx="953064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288" name="Google Shape;358;p31"/>
          <p:cNvGraphicFramePr/>
          <p:nvPr/>
        </p:nvGraphicFramePr>
        <p:xfrm>
          <a:off x="1917360" y="1341360"/>
          <a:ext cx="10957320" cy="6266520"/>
        </p:xfrm>
        <a:graphic>
          <a:graphicData uri="http://schemas.openxmlformats.org/drawingml/2006/table">
            <a:tbl>
              <a:tblPr/>
              <a:tblGrid>
                <a:gridCol w="2380680"/>
                <a:gridCol w="3042720"/>
                <a:gridCol w="2569680"/>
                <a:gridCol w="2963880"/>
              </a:tblGrid>
              <a:tr h="47808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Metric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Model 1: Main Effects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Model 2: Interaction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Model 3: Log-Transformed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</a:tr>
              <a:tr h="49140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Equation Form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Linear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Linear + BMI×Smoker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Log-linear + BMI×Smoker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</a:tr>
              <a:tr h="49140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Adjusted R²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0.7508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0.8392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0.776 (log scale)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</a:tr>
              <a:tr h="49140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RMSE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6052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4854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0.434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</a:tr>
              <a:tr h="7822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CV (Prediction Error)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45.66%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1872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36.6%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4.77%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</a:tr>
              <a:tr h="7822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Skewness &amp; Normality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1872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Severe skewness, non-normal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18720">
                      <a:solidFill>
                        <a:srgbClr val="1b54da"/>
                      </a:solidFill>
                      <a:prstDash val="solid"/>
                    </a:lnL>
                    <a:lnR w="18720">
                      <a:solidFill>
                        <a:srgbClr val="1b54da"/>
                      </a:solidFill>
                      <a:prstDash val="solid"/>
                    </a:lnR>
                    <a:lnT w="18720">
                      <a:solidFill>
                        <a:srgbClr val="1b54da"/>
                      </a:solidFill>
                      <a:prstDash val="solid"/>
                    </a:lnT>
                    <a:lnB w="1872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Still skewed, non-normal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1872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Nearly normal residuals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</a:tr>
              <a:tr h="49140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Constant Variance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Violated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1872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Violated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Greatly improved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</a:tr>
              <a:tr h="49140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Outliers/Influential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None severe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None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None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</a:tr>
              <a:tr h="7822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Interpretation Quality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Moderate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Strong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Strongest (percent changes)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</a:tr>
              <a:tr h="49140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Overall Fit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❌ Poor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⚠️ Better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✅ Best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</a:tr>
              <a:tr h="49140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Final Choice?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No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No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Yes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9" name="Google Shape;359;p31"/>
          <p:cNvSpPr/>
          <p:nvPr/>
        </p:nvSpPr>
        <p:spPr>
          <a:xfrm>
            <a:off x="2526480" y="320040"/>
            <a:ext cx="97394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Model Comparison Table</a:t>
            </a:r>
            <a:endParaRPr b="0" lang="en-US" sz="3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365;p32"/>
          <p:cNvSpPr/>
          <p:nvPr/>
        </p:nvSpPr>
        <p:spPr>
          <a:xfrm>
            <a:off x="720000" y="579960"/>
            <a:ext cx="13190400" cy="64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6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Final Model Selection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" name="Google Shape;366;p32"/>
          <p:cNvSpPr/>
          <p:nvPr/>
        </p:nvSpPr>
        <p:spPr>
          <a:xfrm>
            <a:off x="720000" y="1304640"/>
            <a:ext cx="313380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Why Model 3 is best: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" name="Google Shape;367;p32"/>
          <p:cNvSpPr/>
          <p:nvPr/>
        </p:nvSpPr>
        <p:spPr>
          <a:xfrm>
            <a:off x="720000" y="1998720"/>
            <a:ext cx="6492240" cy="1559520"/>
          </a:xfrm>
          <a:prstGeom prst="roundRect">
            <a:avLst>
              <a:gd name="adj" fmla="val 5539"/>
            </a:avLst>
          </a:prstGeom>
          <a:solidFill>
            <a:srgbClr val="f9f9ff"/>
          </a:solidFill>
          <a:ln w="2285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" name="Google Shape;368;p32"/>
          <p:cNvSpPr/>
          <p:nvPr/>
        </p:nvSpPr>
        <p:spPr>
          <a:xfrm>
            <a:off x="948240" y="2227320"/>
            <a:ext cx="2570760" cy="32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Fixes skewness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" name="Google Shape;369;p32"/>
          <p:cNvSpPr/>
          <p:nvPr/>
        </p:nvSpPr>
        <p:spPr>
          <a:xfrm>
            <a:off x="948240" y="2671920"/>
            <a:ext cx="6035040" cy="3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Addresses non-normal distribution in the response variable.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" name="Google Shape;370;p32"/>
          <p:cNvSpPr/>
          <p:nvPr/>
        </p:nvSpPr>
        <p:spPr>
          <a:xfrm>
            <a:off x="7417800" y="1998720"/>
            <a:ext cx="6492240" cy="1559520"/>
          </a:xfrm>
          <a:prstGeom prst="roundRect">
            <a:avLst>
              <a:gd name="adj" fmla="val 5539"/>
            </a:avLst>
          </a:prstGeom>
          <a:solidFill>
            <a:srgbClr val="f9f9ff"/>
          </a:solidFill>
          <a:ln w="2285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" name="Google Shape;371;p32"/>
          <p:cNvSpPr/>
          <p:nvPr/>
        </p:nvSpPr>
        <p:spPr>
          <a:xfrm>
            <a:off x="7646400" y="2227320"/>
            <a:ext cx="2570760" cy="32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Stabilizes variance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" name="Google Shape;372;p32"/>
          <p:cNvSpPr/>
          <p:nvPr/>
        </p:nvSpPr>
        <p:spPr>
          <a:xfrm>
            <a:off x="7646400" y="2671920"/>
            <a:ext cx="6035400" cy="65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Ensures consistent error variance across the range of predictors.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" name="Google Shape;373;p32"/>
          <p:cNvSpPr/>
          <p:nvPr/>
        </p:nvSpPr>
        <p:spPr>
          <a:xfrm>
            <a:off x="720000" y="3764160"/>
            <a:ext cx="6492240" cy="1559520"/>
          </a:xfrm>
          <a:prstGeom prst="roundRect">
            <a:avLst>
              <a:gd name="adj" fmla="val 5539"/>
            </a:avLst>
          </a:prstGeom>
          <a:solidFill>
            <a:srgbClr val="f9f9ff"/>
          </a:solidFill>
          <a:ln w="2285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" name="Google Shape;374;p32"/>
          <p:cNvSpPr/>
          <p:nvPr/>
        </p:nvSpPr>
        <p:spPr>
          <a:xfrm>
            <a:off x="948240" y="3992760"/>
            <a:ext cx="4402800" cy="32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Captures BMI × smoker interaction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" name="Google Shape;375;p32"/>
          <p:cNvSpPr/>
          <p:nvPr/>
        </p:nvSpPr>
        <p:spPr>
          <a:xfrm>
            <a:off x="948240" y="4437360"/>
            <a:ext cx="6035040" cy="65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Accurately models the combined effect of BMI and smoking status.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" name="Google Shape;376;p32"/>
          <p:cNvSpPr/>
          <p:nvPr/>
        </p:nvSpPr>
        <p:spPr>
          <a:xfrm>
            <a:off x="7417800" y="3764160"/>
            <a:ext cx="6492240" cy="1559520"/>
          </a:xfrm>
          <a:prstGeom prst="roundRect">
            <a:avLst>
              <a:gd name="adj" fmla="val 5539"/>
            </a:avLst>
          </a:prstGeom>
          <a:solidFill>
            <a:srgbClr val="f9f9ff"/>
          </a:solidFill>
          <a:ln w="2285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Google Shape;377;p32"/>
          <p:cNvSpPr/>
          <p:nvPr/>
        </p:nvSpPr>
        <p:spPr>
          <a:xfrm>
            <a:off x="7646400" y="3992760"/>
            <a:ext cx="3106800" cy="32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Best predictive accuracy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" name="Google Shape;378;p32"/>
          <p:cNvSpPr/>
          <p:nvPr/>
        </p:nvSpPr>
        <p:spPr>
          <a:xfrm>
            <a:off x="7646400" y="4437360"/>
            <a:ext cx="6035400" cy="3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Outperforms other models in predicting outcomes.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" name="Google Shape;379;p32"/>
          <p:cNvSpPr/>
          <p:nvPr/>
        </p:nvSpPr>
        <p:spPr>
          <a:xfrm>
            <a:off x="720000" y="5529600"/>
            <a:ext cx="6492240" cy="1559520"/>
          </a:xfrm>
          <a:prstGeom prst="roundRect">
            <a:avLst>
              <a:gd name="adj" fmla="val 5539"/>
            </a:avLst>
          </a:prstGeom>
          <a:solidFill>
            <a:srgbClr val="f9f9ff"/>
          </a:solidFill>
          <a:ln w="2285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" name="Google Shape;380;p32"/>
          <p:cNvSpPr/>
          <p:nvPr/>
        </p:nvSpPr>
        <p:spPr>
          <a:xfrm>
            <a:off x="948240" y="5757840"/>
            <a:ext cx="2570760" cy="32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Passes diagnostics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" name="Google Shape;381;p32"/>
          <p:cNvSpPr/>
          <p:nvPr/>
        </p:nvSpPr>
        <p:spPr>
          <a:xfrm>
            <a:off x="948240" y="6202440"/>
            <a:ext cx="6035040" cy="3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Meets assumptions for linear regression, ensuring reliability.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" name="Google Shape;382;p32"/>
          <p:cNvSpPr/>
          <p:nvPr/>
        </p:nvSpPr>
        <p:spPr>
          <a:xfrm>
            <a:off x="7417800" y="5529600"/>
            <a:ext cx="6492240" cy="1559520"/>
          </a:xfrm>
          <a:prstGeom prst="roundRect">
            <a:avLst>
              <a:gd name="adj" fmla="val 5539"/>
            </a:avLst>
          </a:prstGeom>
          <a:solidFill>
            <a:srgbClr val="f9f9ff"/>
          </a:solidFill>
          <a:ln w="2285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" name="Google Shape;383;p32"/>
          <p:cNvSpPr/>
          <p:nvPr/>
        </p:nvSpPr>
        <p:spPr>
          <a:xfrm>
            <a:off x="7646400" y="5757840"/>
            <a:ext cx="4426200" cy="32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Generalizes well (train/test, PRESS)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" name="Google Shape;384;p32"/>
          <p:cNvSpPr/>
          <p:nvPr/>
        </p:nvSpPr>
        <p:spPr>
          <a:xfrm>
            <a:off x="7646400" y="6202440"/>
            <a:ext cx="6035400" cy="65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Demonstrates strong performance on unseen data and robust cross-validation metrics.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" name="Google Shape;385;p32"/>
          <p:cNvSpPr/>
          <p:nvPr/>
        </p:nvSpPr>
        <p:spPr>
          <a:xfrm>
            <a:off x="720000" y="7320600"/>
            <a:ext cx="13190400" cy="3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Model 3 is the final selected model.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91;p33"/>
          <p:cNvSpPr/>
          <p:nvPr/>
        </p:nvSpPr>
        <p:spPr>
          <a:xfrm>
            <a:off x="880920" y="543240"/>
            <a:ext cx="128026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400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Conclusion &amp; Implications</a:t>
            </a:r>
            <a:endParaRPr b="0" lang="en-US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" name="Google Shape;392;p33"/>
          <p:cNvSpPr/>
          <p:nvPr/>
        </p:nvSpPr>
        <p:spPr>
          <a:xfrm>
            <a:off x="706680" y="2854440"/>
            <a:ext cx="6407640" cy="3057120"/>
          </a:xfrm>
          <a:prstGeom prst="roundRect">
            <a:avLst>
              <a:gd name="adj" fmla="val 3116"/>
            </a:avLst>
          </a:prstGeom>
          <a:solidFill>
            <a:srgbClr val="f9f9ff"/>
          </a:solidFill>
          <a:ln w="30475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" name="Google Shape;393;p33"/>
          <p:cNvSpPr/>
          <p:nvPr/>
        </p:nvSpPr>
        <p:spPr>
          <a:xfrm>
            <a:off x="964080" y="33217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Key findings: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" name="Google Shape;394;p33"/>
          <p:cNvSpPr/>
          <p:nvPr/>
        </p:nvSpPr>
        <p:spPr>
          <a:xfrm>
            <a:off x="964080" y="3868920"/>
            <a:ext cx="5893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2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Smoking is the strongest cost driver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" name="Google Shape;395;p33"/>
          <p:cNvSpPr/>
          <p:nvPr/>
        </p:nvSpPr>
        <p:spPr>
          <a:xfrm>
            <a:off x="964080" y="4302720"/>
            <a:ext cx="5893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2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BMI strongly increases charges only for smokers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" name="Google Shape;396;p33"/>
          <p:cNvSpPr/>
          <p:nvPr/>
        </p:nvSpPr>
        <p:spPr>
          <a:xfrm>
            <a:off x="964080" y="4736160"/>
            <a:ext cx="5893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2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Non-smokers show almost no BMI effect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" name="Google Shape;397;p33"/>
          <p:cNvSpPr/>
          <p:nvPr/>
        </p:nvSpPr>
        <p:spPr>
          <a:xfrm>
            <a:off x="964080" y="5099040"/>
            <a:ext cx="5893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2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Log-transform produces a valid, interpretable model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" name="Google Shape;398;p33"/>
          <p:cNvSpPr/>
          <p:nvPr/>
        </p:nvSpPr>
        <p:spPr>
          <a:xfrm>
            <a:off x="7428600" y="1497240"/>
            <a:ext cx="6407640" cy="6252120"/>
          </a:xfrm>
          <a:prstGeom prst="roundRect">
            <a:avLst>
              <a:gd name="adj" fmla="val 3116"/>
            </a:avLst>
          </a:prstGeom>
          <a:solidFill>
            <a:srgbClr val="f9f9ff"/>
          </a:solidFill>
          <a:ln w="30475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endParaRPr b="0" lang="en-US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  </a:t>
            </a:r>
            <a:endParaRPr b="0" lang="en-US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4000"/>
              </a:lnSpc>
              <a:tabLst>
                <a:tab algn="l" pos="0"/>
              </a:tabLst>
            </a:pPr>
            <a:endParaRPr b="0" lang="en-US" sz="22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4000"/>
              </a:lnSpc>
              <a:tabLst>
                <a:tab algn="l" pos="0"/>
              </a:tabLst>
            </a:pPr>
            <a:endParaRPr b="0" lang="en-US" sz="22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4000"/>
              </a:lnSpc>
              <a:tabLst>
                <a:tab algn="l" pos="0"/>
              </a:tabLst>
            </a:pPr>
            <a:endParaRPr b="0" lang="en-US" sz="22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0" lang="en-US" sz="2250" strike="noStrike" u="none">
                <a:solidFill>
                  <a:schemeClr val="dk2"/>
                </a:solidFill>
                <a:effectLst/>
                <a:uFillTx/>
                <a:latin typeface="Alexandria"/>
                <a:ea typeface="Alexandria"/>
              </a:rPr>
              <a:t>  Limitations:</a:t>
            </a:r>
            <a:endParaRPr b="0" lang="en-US" sz="22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  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39840">
              <a:lnSpc>
                <a:spcPct val="162000"/>
              </a:lnSpc>
              <a:buClr>
                <a:srgbClr val="404155"/>
              </a:buClr>
              <a:buFont typeface="Nobile"/>
              <a:buChar char="●"/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Cross-sectional data → associations, not causation.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39840">
              <a:lnSpc>
                <a:spcPct val="162000"/>
              </a:lnSpc>
              <a:buClr>
                <a:srgbClr val="404155"/>
              </a:buClr>
              <a:buFont typeface="Nobile"/>
              <a:buChar char="●"/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Dataset does not include all real-world cost drivers (e.g., chronic conditions).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39840">
              <a:lnSpc>
                <a:spcPct val="162000"/>
              </a:lnSpc>
              <a:buClr>
                <a:srgbClr val="404155"/>
              </a:buClr>
              <a:buFont typeface="Nobile"/>
              <a:buChar char="●"/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Mild curvature remains; additional nonlinear terms could improve future models.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62000"/>
              </a:lnSpc>
              <a:tabLst>
                <a:tab algn="l" pos="0"/>
              </a:tabLst>
            </a:pP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" name="Google Shape;399;p33"/>
          <p:cNvSpPr/>
          <p:nvPr/>
        </p:nvSpPr>
        <p:spPr>
          <a:xfrm>
            <a:off x="7790040" y="19695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Implications: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0" name="Google Shape;400;p33"/>
          <p:cNvSpPr/>
          <p:nvPr/>
        </p:nvSpPr>
        <p:spPr>
          <a:xfrm>
            <a:off x="7790040" y="2623320"/>
            <a:ext cx="5893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2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Differential pricing for high-BMI smokers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" name="Google Shape;401;p33"/>
          <p:cNvSpPr/>
          <p:nvPr/>
        </p:nvSpPr>
        <p:spPr>
          <a:xfrm>
            <a:off x="7790400" y="3040920"/>
            <a:ext cx="5893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2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Strong support for smoking cessation programs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" name="Google Shape;402;p33"/>
          <p:cNvSpPr/>
          <p:nvPr/>
        </p:nvSpPr>
        <p:spPr>
          <a:xfrm>
            <a:off x="7772760" y="3458520"/>
            <a:ext cx="5893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2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Useful for insurers, policy makers, and consumers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3" name="Google Shape;403;p33" descr=""/>
          <p:cNvPicPr/>
          <p:nvPr/>
        </p:nvPicPr>
        <p:blipFill>
          <a:blip r:embed="rId1"/>
          <a:stretch/>
        </p:blipFill>
        <p:spPr>
          <a:xfrm>
            <a:off x="1033560" y="5911560"/>
            <a:ext cx="3630960" cy="1856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4" name="Google Shape;404;p33" descr=""/>
          <p:cNvPicPr/>
          <p:nvPr/>
        </p:nvPicPr>
        <p:blipFill>
          <a:blip r:embed="rId2"/>
          <a:stretch/>
        </p:blipFill>
        <p:spPr>
          <a:xfrm>
            <a:off x="3270240" y="1505880"/>
            <a:ext cx="3587040" cy="2083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410;p34"/>
          <p:cNvSpPr/>
          <p:nvPr/>
        </p:nvSpPr>
        <p:spPr>
          <a:xfrm>
            <a:off x="1760760" y="581040"/>
            <a:ext cx="10021320" cy="80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0000"/>
                </a:solidFill>
                <a:effectLst/>
                <a:uFillTx/>
                <a:latin typeface="Alexandria"/>
                <a:ea typeface="Alexandria"/>
              </a:rPr>
              <a:t>Reference 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" name="Google Shape;411;p34"/>
          <p:cNvSpPr/>
          <p:nvPr/>
        </p:nvSpPr>
        <p:spPr>
          <a:xfrm>
            <a:off x="2352240" y="2634120"/>
            <a:ext cx="10021320" cy="378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2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100" strike="noStrike" u="none">
                <a:solidFill>
                  <a:schemeClr val="dk1"/>
                </a:solidFill>
                <a:effectLst/>
                <a:uFillTx/>
                <a:latin typeface="Alexandria"/>
                <a:ea typeface="Alexandria"/>
              </a:rPr>
              <a:t>Metropolitan State University. (2025). </a:t>
            </a:r>
            <a:r>
              <a:rPr b="0" i="1" lang="en-US" sz="2100" strike="noStrike" u="none">
                <a:solidFill>
                  <a:schemeClr val="dk1"/>
                </a:solidFill>
                <a:effectLst/>
                <a:uFillTx/>
                <a:latin typeface="Alexandria"/>
                <a:ea typeface="Alexandria"/>
              </a:rPr>
              <a:t>STAT 311: Regression Analysis (Fall 2025).</a:t>
            </a:r>
            <a:br>
              <a:rPr sz="2100"/>
            </a:br>
            <a:r>
              <a:rPr b="0" lang="en-US" sz="2100" strike="noStrike" u="none">
                <a:solidFill>
                  <a:schemeClr val="dk1"/>
                </a:solidFill>
                <a:effectLst/>
                <a:uFillTx/>
                <a:latin typeface="Alexandria"/>
                <a:ea typeface="Alexandria"/>
              </a:rPr>
              <a:t> Kaggle. </a:t>
            </a:r>
            <a:r>
              <a:rPr b="0" i="1" lang="en-US" sz="2100" strike="noStrike" u="none">
                <a:solidFill>
                  <a:schemeClr val="dk1"/>
                </a:solidFill>
                <a:effectLst/>
                <a:uFillTx/>
                <a:latin typeface="Alexandria"/>
                <a:ea typeface="Alexandria"/>
              </a:rPr>
              <a:t>Health Insurance Charges Dataset.</a:t>
            </a:r>
            <a:r>
              <a:rPr b="0" lang="en-US" sz="2100" strike="noStrike" u="none">
                <a:solidFill>
                  <a:schemeClr val="dk1"/>
                </a:solidFill>
                <a:effectLst/>
                <a:uFillTx/>
                <a:latin typeface="Alexandria"/>
                <a:ea typeface="Alexandria"/>
              </a:rPr>
              <a:t> Nalisha</a:t>
            </a:r>
            <a:r>
              <a:rPr b="0" lang="en-US" sz="2100" strike="noStrike" u="sng">
                <a:solidFill>
                  <a:schemeClr val="dk1"/>
                </a:solidFill>
                <a:effectLst/>
                <a:uFillTx/>
                <a:latin typeface="Alexandria"/>
                <a:ea typeface="Alexandria"/>
                <a:hlinkClick r:id="rId1"/>
              </a:rPr>
              <a:t> </a:t>
            </a:r>
            <a:r>
              <a:rPr b="0" lang="en-US" sz="2100" strike="noStrike" u="sng">
                <a:solidFill>
                  <a:schemeClr val="hlink"/>
                </a:solidFill>
                <a:effectLst/>
                <a:uFillTx/>
                <a:latin typeface="Alexandria"/>
                <a:ea typeface="Alexandria"/>
                <a:hlinkClick r:id="rId2"/>
              </a:rPr>
              <a:t>https://www.kaggle.com/datasets/nalisha/health-insurance-charges-dataset</a:t>
            </a:r>
            <a:r>
              <a:rPr b="0" lang="en-US" sz="2100" strike="noStrike" u="none">
                <a:solidFill>
                  <a:schemeClr val="dk1"/>
                </a:solidFill>
                <a:effectLst/>
                <a:uFillTx/>
                <a:latin typeface="Alexandria"/>
                <a:ea typeface="Alexandria"/>
              </a:rPr>
              <a:t>.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417;p35"/>
          <p:cNvSpPr/>
          <p:nvPr/>
        </p:nvSpPr>
        <p:spPr>
          <a:xfrm>
            <a:off x="793800" y="964800"/>
            <a:ext cx="13042440" cy="21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0" lang="en-US" sz="133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Thank you!</a:t>
            </a:r>
            <a:endParaRPr b="0" lang="en-US" sz="13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" name="Google Shape;418;p35"/>
          <p:cNvSpPr/>
          <p:nvPr/>
        </p:nvSpPr>
        <p:spPr>
          <a:xfrm>
            <a:off x="5046840" y="3431520"/>
            <a:ext cx="4536000" cy="56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0" lang="en-US" sz="35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Q&amp;A</a:t>
            </a:r>
            <a:endParaRPr b="0" lang="en-US" sz="3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Google Shape;419;p35"/>
          <p:cNvSpPr/>
          <p:nvPr/>
        </p:nvSpPr>
        <p:spPr>
          <a:xfrm>
            <a:off x="2735640" y="4089240"/>
            <a:ext cx="9158400" cy="56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0" lang="en-US" sz="35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we'd be happy to answer your questions!</a:t>
            </a:r>
            <a:endParaRPr b="0" lang="en-US" sz="3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30" name="Google Shape;420;p35" descr="preencoded.png"/>
          <p:cNvPicPr/>
          <p:nvPr/>
        </p:nvPicPr>
        <p:blipFill>
          <a:blip r:embed="rId1"/>
          <a:stretch/>
        </p:blipFill>
        <p:spPr>
          <a:xfrm>
            <a:off x="793800" y="4996440"/>
            <a:ext cx="4082400" cy="2268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1" name="Google Shape;421;p35" descr=""/>
          <p:cNvPicPr/>
          <p:nvPr/>
        </p:nvPicPr>
        <p:blipFill>
          <a:blip r:embed="rId2"/>
          <a:stretch/>
        </p:blipFill>
        <p:spPr>
          <a:xfrm>
            <a:off x="595080" y="5086800"/>
            <a:ext cx="4536000" cy="2268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2" name="Google Shape;422;p35"/>
          <p:cNvSpPr/>
          <p:nvPr/>
        </p:nvSpPr>
        <p:spPr>
          <a:xfrm>
            <a:off x="5814720" y="5654160"/>
            <a:ext cx="7721280" cy="185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sng">
                <a:solidFill>
                  <a:schemeClr val="hlink"/>
                </a:solidFill>
                <a:effectLst/>
                <a:uFillTx/>
                <a:latin typeface="Arial"/>
                <a:ea typeface="Arial"/>
                <a:hlinkClick r:id="rId3"/>
              </a:rPr>
              <a:t>https://github.com/fayfaycn/Stat-311-Final-Project-.git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sng">
                <a:solidFill>
                  <a:schemeClr val="hlink"/>
                </a:solidFill>
                <a:effectLst/>
                <a:uFillTx/>
                <a:latin typeface="Arial"/>
                <a:ea typeface="Arial"/>
              </a:rPr>
              <a:t>https://github.com/izzyvmika/STAT311-50_Final-Project.git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" name="Google Shape;423;p35"/>
          <p:cNvSpPr/>
          <p:nvPr/>
        </p:nvSpPr>
        <p:spPr>
          <a:xfrm>
            <a:off x="6301800" y="4996440"/>
            <a:ext cx="607212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Details please visit Feifei &amp; Izzy’s Github: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5;p18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" name="Google Shape;86;p18"/>
          <p:cNvSpPr/>
          <p:nvPr/>
        </p:nvSpPr>
        <p:spPr>
          <a:xfrm>
            <a:off x="793800" y="1203120"/>
            <a:ext cx="59097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Motivation &amp; Context</a:t>
            </a:r>
            <a:endParaRPr b="0" lang="en-US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2" name="Google Shape;87;p18" descr="preencoded.png"/>
          <p:cNvPicPr/>
          <p:nvPr/>
        </p:nvPicPr>
        <p:blipFill>
          <a:blip r:embed="rId2"/>
          <a:stretch/>
        </p:blipFill>
        <p:spPr>
          <a:xfrm>
            <a:off x="878760" y="2259360"/>
            <a:ext cx="339840" cy="339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" name="Google Shape;88;p18"/>
          <p:cNvSpPr/>
          <p:nvPr/>
        </p:nvSpPr>
        <p:spPr>
          <a:xfrm>
            <a:off x="1531080" y="2252160"/>
            <a:ext cx="295884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U.S. Healthcare Costs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Google Shape;89;p18"/>
          <p:cNvSpPr/>
          <p:nvPr/>
        </p:nvSpPr>
        <p:spPr>
          <a:xfrm>
            <a:off x="1531080" y="274248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U.S. healthcare costs are highly variable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5" name="Google Shape;90;p18" descr="preencoded.png"/>
          <p:cNvPicPr/>
          <p:nvPr/>
        </p:nvPicPr>
        <p:blipFill>
          <a:blip r:embed="rId3"/>
          <a:stretch/>
        </p:blipFill>
        <p:spPr>
          <a:xfrm>
            <a:off x="878760" y="3566160"/>
            <a:ext cx="339840" cy="339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" name="Google Shape;91;p18"/>
          <p:cNvSpPr/>
          <p:nvPr/>
        </p:nvSpPr>
        <p:spPr>
          <a:xfrm>
            <a:off x="1531080" y="35589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Known Cost Drivers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Google Shape;92;p18"/>
          <p:cNvSpPr/>
          <p:nvPr/>
        </p:nvSpPr>
        <p:spPr>
          <a:xfrm>
            <a:off x="1531080" y="404964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Smoking and obesity are known cost drivers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8" name="Google Shape;93;p18" descr="preencoded.png"/>
          <p:cNvPicPr/>
          <p:nvPr/>
        </p:nvPicPr>
        <p:blipFill>
          <a:blip r:embed="rId4"/>
          <a:stretch/>
        </p:blipFill>
        <p:spPr>
          <a:xfrm>
            <a:off x="878760" y="4872960"/>
            <a:ext cx="339840" cy="339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Google Shape;94;p18"/>
          <p:cNvSpPr/>
          <p:nvPr/>
        </p:nvSpPr>
        <p:spPr>
          <a:xfrm>
            <a:off x="1531080" y="48661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Key Question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Google Shape;95;p18"/>
          <p:cNvSpPr/>
          <p:nvPr/>
        </p:nvSpPr>
        <p:spPr>
          <a:xfrm>
            <a:off x="1531080" y="535644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Does BMI affect smokers differently than non-smokers?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1" name="Google Shape;96;p18" descr="preencoded.png"/>
          <p:cNvPicPr/>
          <p:nvPr/>
        </p:nvPicPr>
        <p:blipFill>
          <a:blip r:embed="rId5"/>
          <a:stretch/>
        </p:blipFill>
        <p:spPr>
          <a:xfrm>
            <a:off x="878760" y="6180120"/>
            <a:ext cx="339840" cy="339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" name="Google Shape;97;p18"/>
          <p:cNvSpPr/>
          <p:nvPr/>
        </p:nvSpPr>
        <p:spPr>
          <a:xfrm>
            <a:off x="1531080" y="61729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Stakeholders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Google Shape;98;p18"/>
          <p:cNvSpPr/>
          <p:nvPr/>
        </p:nvSpPr>
        <p:spPr>
          <a:xfrm>
            <a:off x="1531080" y="666360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Important for insurers, policy makers, and public health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4" name="Google Shape;99;p18" descr="preencoded.png"/>
          <p:cNvPicPr/>
          <p:nvPr/>
        </p:nvPicPr>
        <p:blipFill>
          <a:blip r:embed="rId6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5" name="Google Shape;100;p18" descr="preencoded.png"/>
          <p:cNvPicPr/>
          <p:nvPr/>
        </p:nvPicPr>
        <p:blipFill>
          <a:blip r:embed="rId7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106;p19"/>
          <p:cNvSpPr/>
          <p:nvPr/>
        </p:nvSpPr>
        <p:spPr>
          <a:xfrm>
            <a:off x="793800" y="2346480"/>
            <a:ext cx="96692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Research Questions</a:t>
            </a:r>
            <a:endParaRPr b="0" lang="en-US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Google Shape;107;p19"/>
          <p:cNvSpPr/>
          <p:nvPr/>
        </p:nvSpPr>
        <p:spPr>
          <a:xfrm>
            <a:off x="793800" y="35089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9525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Google Shape;108;p19"/>
          <p:cNvSpPr/>
          <p:nvPr/>
        </p:nvSpPr>
        <p:spPr>
          <a:xfrm>
            <a:off x="878760" y="3551400"/>
            <a:ext cx="3398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1</a:t>
            </a:r>
            <a:endParaRPr b="0" lang="en-US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Google Shape;109;p19"/>
          <p:cNvSpPr/>
          <p:nvPr/>
        </p:nvSpPr>
        <p:spPr>
          <a:xfrm>
            <a:off x="1531080" y="3586680"/>
            <a:ext cx="3421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Primary Influence Factors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Google Shape;110;p19"/>
          <p:cNvSpPr/>
          <p:nvPr/>
        </p:nvSpPr>
        <p:spPr>
          <a:xfrm>
            <a:off x="1531080" y="4431600"/>
            <a:ext cx="342108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How do age, BMI, number of children, and smoking status influence annual medical charges?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Google Shape;111;p19"/>
          <p:cNvSpPr/>
          <p:nvPr/>
        </p:nvSpPr>
        <p:spPr>
          <a:xfrm>
            <a:off x="5235840" y="35089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9525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Google Shape;112;p19"/>
          <p:cNvSpPr/>
          <p:nvPr/>
        </p:nvSpPr>
        <p:spPr>
          <a:xfrm>
            <a:off x="5320800" y="3551400"/>
            <a:ext cx="3398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2</a:t>
            </a:r>
            <a:endParaRPr b="0" lang="en-US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Google Shape;113;p19"/>
          <p:cNvSpPr/>
          <p:nvPr/>
        </p:nvSpPr>
        <p:spPr>
          <a:xfrm>
            <a:off x="5973120" y="35866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Interaction Effects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Google Shape;114;p19"/>
          <p:cNvSpPr/>
          <p:nvPr/>
        </p:nvSpPr>
        <p:spPr>
          <a:xfrm>
            <a:off x="5973120" y="4077000"/>
            <a:ext cx="34210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Does BMI affect charges differently for smokers vs. non-smokers?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Google Shape;115;p19"/>
          <p:cNvSpPr/>
          <p:nvPr/>
        </p:nvSpPr>
        <p:spPr>
          <a:xfrm>
            <a:off x="9677880" y="35089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9525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Google Shape;116;p19"/>
          <p:cNvSpPr/>
          <p:nvPr/>
        </p:nvSpPr>
        <p:spPr>
          <a:xfrm>
            <a:off x="9763200" y="3551400"/>
            <a:ext cx="3398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3</a:t>
            </a:r>
            <a:endParaRPr b="0" lang="en-US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Google Shape;117;p19"/>
          <p:cNvSpPr/>
          <p:nvPr/>
        </p:nvSpPr>
        <p:spPr>
          <a:xfrm>
            <a:off x="10415160" y="3586680"/>
            <a:ext cx="31179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Model Transformation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Google Shape;118;p19"/>
          <p:cNvSpPr/>
          <p:nvPr/>
        </p:nvSpPr>
        <p:spPr>
          <a:xfrm>
            <a:off x="10415160" y="4077000"/>
            <a:ext cx="3421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Does log-transforming charges improve model adequacy?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24;p20"/>
          <p:cNvSpPr/>
          <p:nvPr/>
        </p:nvSpPr>
        <p:spPr>
          <a:xfrm>
            <a:off x="793800" y="89280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Dataset Overview</a:t>
            </a:r>
            <a:endParaRPr b="0" lang="en-US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Google Shape;125;p20"/>
          <p:cNvSpPr/>
          <p:nvPr/>
        </p:nvSpPr>
        <p:spPr>
          <a:xfrm>
            <a:off x="793800" y="205524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1,338 observations; 1,335 after removing missing values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Google Shape;126;p20"/>
          <p:cNvSpPr/>
          <p:nvPr/>
        </p:nvSpPr>
        <p:spPr>
          <a:xfrm>
            <a:off x="793800" y="2758320"/>
            <a:ext cx="340200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Variables:</a:t>
            </a:r>
            <a:endParaRPr b="0" lang="en-US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Google Shape;127;p20"/>
          <p:cNvSpPr/>
          <p:nvPr/>
        </p:nvSpPr>
        <p:spPr>
          <a:xfrm>
            <a:off x="793800" y="37504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Quantitative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Google Shape;128;p20"/>
          <p:cNvSpPr/>
          <p:nvPr/>
        </p:nvSpPr>
        <p:spPr>
          <a:xfrm>
            <a:off x="793800" y="4340160"/>
            <a:ext cx="62445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2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age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Google Shape;129;p20"/>
          <p:cNvSpPr/>
          <p:nvPr/>
        </p:nvSpPr>
        <p:spPr>
          <a:xfrm>
            <a:off x="793800" y="477396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2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BMI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Google Shape;130;p20"/>
          <p:cNvSpPr/>
          <p:nvPr/>
        </p:nvSpPr>
        <p:spPr>
          <a:xfrm>
            <a:off x="793800" y="521604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2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children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Google Shape;131;p20"/>
          <p:cNvSpPr/>
          <p:nvPr/>
        </p:nvSpPr>
        <p:spPr>
          <a:xfrm>
            <a:off x="793800" y="565848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2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charges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Google Shape;132;p20"/>
          <p:cNvSpPr/>
          <p:nvPr/>
        </p:nvSpPr>
        <p:spPr>
          <a:xfrm>
            <a:off x="2979720" y="37504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Qualitative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Google Shape;133;p20"/>
          <p:cNvSpPr/>
          <p:nvPr/>
        </p:nvSpPr>
        <p:spPr>
          <a:xfrm>
            <a:off x="2979720" y="4362840"/>
            <a:ext cx="62445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2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sex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Google Shape;134;p20"/>
          <p:cNvSpPr/>
          <p:nvPr/>
        </p:nvSpPr>
        <p:spPr>
          <a:xfrm>
            <a:off x="2979720" y="4773960"/>
            <a:ext cx="62445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2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smoker (baseline = smoker=yes)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Google Shape;135;p20"/>
          <p:cNvSpPr/>
          <p:nvPr/>
        </p:nvSpPr>
        <p:spPr>
          <a:xfrm>
            <a:off x="2979720" y="5216040"/>
            <a:ext cx="62445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2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region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Google Shape;136;p20"/>
          <p:cNvSpPr/>
          <p:nvPr/>
        </p:nvSpPr>
        <p:spPr>
          <a:xfrm>
            <a:off x="793800" y="697356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Exploratory patterns suggest a BMI × Smoker interaction -&gt;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2" name="Google Shape;137;p20" descr=""/>
          <p:cNvPicPr/>
          <p:nvPr/>
        </p:nvPicPr>
        <p:blipFill>
          <a:blip r:embed="rId1"/>
          <a:stretch/>
        </p:blipFill>
        <p:spPr>
          <a:xfrm>
            <a:off x="9224640" y="397800"/>
            <a:ext cx="2835000" cy="1955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3" name="Google Shape;138;p20" descr=""/>
          <p:cNvPicPr/>
          <p:nvPr/>
        </p:nvPicPr>
        <p:blipFill>
          <a:blip r:embed="rId2"/>
          <a:stretch/>
        </p:blipFill>
        <p:spPr>
          <a:xfrm>
            <a:off x="7838640" y="3045240"/>
            <a:ext cx="6244200" cy="480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4" name="Google Shape;139;p20"/>
          <p:cNvSpPr/>
          <p:nvPr/>
        </p:nvSpPr>
        <p:spPr>
          <a:xfrm>
            <a:off x="8283960" y="235368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1" lang="en-US" sz="1550" strike="noStrike" u="none">
                <a:solidFill>
                  <a:srgbClr val="1b54da"/>
                </a:solidFill>
                <a:effectLst/>
                <a:uFillTx/>
                <a:latin typeface="Nobile"/>
                <a:ea typeface="Nobile"/>
              </a:rPr>
              <a:t>Strong right-skew in charges → motivates log transform</a:t>
            </a: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Google Shape;140;p20"/>
          <p:cNvSpPr/>
          <p:nvPr/>
        </p:nvSpPr>
        <p:spPr>
          <a:xfrm>
            <a:off x="793800" y="6146640"/>
            <a:ext cx="637704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46;p21"/>
          <p:cNvSpPr/>
          <p:nvPr/>
        </p:nvSpPr>
        <p:spPr>
          <a:xfrm>
            <a:off x="568080" y="446400"/>
            <a:ext cx="4646520" cy="50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31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More details from EDA</a:t>
            </a:r>
            <a:endParaRPr b="0" lang="en-US" sz="3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Google Shape;147;p21"/>
          <p:cNvSpPr/>
          <p:nvPr/>
        </p:nvSpPr>
        <p:spPr>
          <a:xfrm>
            <a:off x="568080" y="1359000"/>
            <a:ext cx="310500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3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Google Shape;148;p21"/>
          <p:cNvSpPr/>
          <p:nvPr/>
        </p:nvSpPr>
        <p:spPr>
          <a:xfrm>
            <a:off x="568080" y="1825560"/>
            <a:ext cx="6549120" cy="2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Google Shape;149;p21"/>
          <p:cNvSpPr/>
          <p:nvPr/>
        </p:nvSpPr>
        <p:spPr>
          <a:xfrm>
            <a:off x="568080" y="1566000"/>
            <a:ext cx="6549120" cy="2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307800">
              <a:lnSpc>
                <a:spcPct val="160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9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Age: adult range, mild right skew</a:t>
            </a:r>
            <a:br>
              <a:rPr sz="1900"/>
            </a:br>
            <a:r>
              <a:rPr b="0" lang="en-US" sz="19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BMI: right-skewed, natural high-BMI outliers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07800">
              <a:lnSpc>
                <a:spcPct val="160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9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Children: mostly 0–2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07800">
              <a:lnSpc>
                <a:spcPct val="160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9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Charges: long tail → violates assumption of normality</a:t>
            </a:r>
            <a:br>
              <a:rPr sz="1900"/>
            </a:br>
            <a:r>
              <a:rPr b="0" lang="en-US" sz="1900" strike="noStrike" u="none">
                <a:solidFill>
                  <a:srgbClr val="1b1b27"/>
                </a:solidFill>
                <a:effectLst/>
                <a:uFillTx/>
                <a:latin typeface="Alexandria"/>
              </a:rPr>
              <a:t> 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Google Shape;150;p21"/>
          <p:cNvSpPr/>
          <p:nvPr/>
        </p:nvSpPr>
        <p:spPr>
          <a:xfrm>
            <a:off x="568080" y="2774880"/>
            <a:ext cx="6549120" cy="2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Google Shape;151;p21"/>
          <p:cNvSpPr/>
          <p:nvPr/>
        </p:nvSpPr>
        <p:spPr>
          <a:xfrm>
            <a:off x="7520760" y="1359000"/>
            <a:ext cx="425232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3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Google Shape;152;p21"/>
          <p:cNvSpPr/>
          <p:nvPr/>
        </p:nvSpPr>
        <p:spPr>
          <a:xfrm>
            <a:off x="7520760" y="1825560"/>
            <a:ext cx="6549120" cy="2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33" name="Google Shape;153;p21"/>
          <p:cNvGraphicFramePr/>
          <p:nvPr/>
        </p:nvGraphicFramePr>
        <p:xfrm>
          <a:off x="1108440" y="4676400"/>
          <a:ext cx="5468040" cy="2947320"/>
        </p:xfrm>
        <a:graphic>
          <a:graphicData uri="http://schemas.openxmlformats.org/drawingml/2006/table">
            <a:tbl>
              <a:tblPr/>
              <a:tblGrid>
                <a:gridCol w="976320"/>
                <a:gridCol w="894960"/>
                <a:gridCol w="976320"/>
                <a:gridCol w="618120"/>
                <a:gridCol w="2001600"/>
              </a:tblGrid>
              <a:tr h="568440"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Variable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Mean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Std. Dev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Min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Max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</a:tr>
              <a:tr h="594720"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age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~39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~14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18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64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</a:tr>
              <a:tr h="594720"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bmi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~30.7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~6.2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15.96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53.13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</a:tr>
              <a:tr h="594720"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children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~1.09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~1.21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0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5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</a:tr>
              <a:tr h="594720"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charges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~13,270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~12,110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93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1,122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360" rIns="9360" tIns="9360" bIns="9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Times New Roman"/>
                          <a:ea typeface="Times New Roman"/>
                        </a:rPr>
                        <a:t>              63,770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360" marR="9360">
                    <a:lnL w="9360">
                      <a:solidFill>
                        <a:srgbClr val="1b54da"/>
                      </a:solidFill>
                      <a:prstDash val="solid"/>
                    </a:lnL>
                    <a:lnR w="9360">
                      <a:solidFill>
                        <a:srgbClr val="1b54da"/>
                      </a:solidFill>
                      <a:prstDash val="solid"/>
                    </a:lnR>
                    <a:lnT w="9360">
                      <a:solidFill>
                        <a:srgbClr val="1b54da"/>
                      </a:solidFill>
                      <a:prstDash val="solid"/>
                    </a:lnT>
                    <a:lnB w="9360">
                      <a:solidFill>
                        <a:srgbClr val="1b54da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34" name="Google Shape;154;p21" descr="preencoded.png"/>
          <p:cNvPicPr/>
          <p:nvPr/>
        </p:nvPicPr>
        <p:blipFill>
          <a:blip r:embed="rId1"/>
          <a:stretch/>
        </p:blipFill>
        <p:spPr>
          <a:xfrm>
            <a:off x="7763400" y="1359000"/>
            <a:ext cx="6402240" cy="6267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60;p22"/>
          <p:cNvSpPr/>
          <p:nvPr/>
        </p:nvSpPr>
        <p:spPr>
          <a:xfrm>
            <a:off x="6190560" y="553320"/>
            <a:ext cx="7735680" cy="12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39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Exploratory Data Analysis (Graphs)</a:t>
            </a:r>
            <a:endParaRPr b="0" lang="en-US" sz="3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Google Shape;161;p22"/>
          <p:cNvSpPr/>
          <p:nvPr/>
        </p:nvSpPr>
        <p:spPr>
          <a:xfrm>
            <a:off x="6190560" y="2112120"/>
            <a:ext cx="7735680" cy="32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1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Google Shape;162;p22"/>
          <p:cNvSpPr/>
          <p:nvPr/>
        </p:nvSpPr>
        <p:spPr>
          <a:xfrm>
            <a:off x="153000" y="272880"/>
            <a:ext cx="3767040" cy="32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>
              <a:lnSpc>
                <a:spcPct val="1610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Boxplot: charges by smoker</a:t>
            </a: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Google Shape;163;p22"/>
          <p:cNvSpPr/>
          <p:nvPr/>
        </p:nvSpPr>
        <p:spPr>
          <a:xfrm>
            <a:off x="8011800" y="4178880"/>
            <a:ext cx="301716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3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Key observations:</a:t>
            </a:r>
            <a:endParaRPr b="0" lang="en-US" sz="2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Google Shape;164;p22"/>
          <p:cNvSpPr/>
          <p:nvPr/>
        </p:nvSpPr>
        <p:spPr>
          <a:xfrm>
            <a:off x="5983920" y="4747320"/>
            <a:ext cx="3479400" cy="1467720"/>
          </a:xfrm>
          <a:prstGeom prst="roundRect">
            <a:avLst>
              <a:gd name="adj" fmla="val 5534"/>
            </a:avLst>
          </a:prstGeom>
          <a:solidFill>
            <a:srgbClr val="f9f9ff"/>
          </a:solidFill>
          <a:ln w="2285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Google Shape;165;p22"/>
          <p:cNvSpPr/>
          <p:nvPr/>
        </p:nvSpPr>
        <p:spPr>
          <a:xfrm>
            <a:off x="6245280" y="4941720"/>
            <a:ext cx="2514240" cy="31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Smoker Costs</a:t>
            </a:r>
            <a:endParaRPr b="0" lang="en-US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Google Shape;166;p22"/>
          <p:cNvSpPr/>
          <p:nvPr/>
        </p:nvSpPr>
        <p:spPr>
          <a:xfrm>
            <a:off x="6109920" y="5381640"/>
            <a:ext cx="3319200" cy="32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10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Health Insurance Costs for Smokers is much more expensive</a:t>
            </a: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Google Shape;167;p22"/>
          <p:cNvSpPr/>
          <p:nvPr/>
        </p:nvSpPr>
        <p:spPr>
          <a:xfrm>
            <a:off x="9801000" y="4747320"/>
            <a:ext cx="4124880" cy="3044160"/>
          </a:xfrm>
          <a:prstGeom prst="roundRect">
            <a:avLst>
              <a:gd name="adj" fmla="val 5534"/>
            </a:avLst>
          </a:prstGeom>
          <a:solidFill>
            <a:srgbClr val="f9f9ff"/>
          </a:solidFill>
          <a:ln w="2285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Google Shape;168;p22"/>
          <p:cNvSpPr/>
          <p:nvPr/>
        </p:nvSpPr>
        <p:spPr>
          <a:xfrm>
            <a:off x="10046160" y="4971240"/>
            <a:ext cx="3710520" cy="31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BMI x Smoker Relationship</a:t>
            </a:r>
            <a:endParaRPr b="0" lang="en-US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Google Shape;169;p22"/>
          <p:cNvSpPr/>
          <p:nvPr/>
        </p:nvSpPr>
        <p:spPr>
          <a:xfrm>
            <a:off x="10046160" y="5406120"/>
            <a:ext cx="3634920" cy="221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10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BMI–Charges increase, but much less than when someone smokes.</a:t>
            </a: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610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Two distinct clusters - one jumps in costs when an individual both smokes and has a BMI &gt;= 30 (classified as obese). Suggests an interaction. </a:t>
            </a: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5" name="Google Shape;170;p22" descr=""/>
          <p:cNvPicPr/>
          <p:nvPr/>
        </p:nvPicPr>
        <p:blipFill>
          <a:blip r:embed="rId1"/>
          <a:stretch/>
        </p:blipFill>
        <p:spPr>
          <a:xfrm>
            <a:off x="768960" y="639000"/>
            <a:ext cx="4191120" cy="3348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6" name="Google Shape;171;p22" descr=""/>
          <p:cNvPicPr/>
          <p:nvPr/>
        </p:nvPicPr>
        <p:blipFill>
          <a:blip r:embed="rId2"/>
          <a:stretch/>
        </p:blipFill>
        <p:spPr>
          <a:xfrm>
            <a:off x="6558120" y="1966680"/>
            <a:ext cx="6153120" cy="202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7" name="Google Shape;172;p22" descr=""/>
          <p:cNvPicPr/>
          <p:nvPr/>
        </p:nvPicPr>
        <p:blipFill>
          <a:blip r:embed="rId3"/>
          <a:stretch/>
        </p:blipFill>
        <p:spPr>
          <a:xfrm>
            <a:off x="348840" y="4100040"/>
            <a:ext cx="5031720" cy="3874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78;p23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14325120" cy="8153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84;p24"/>
          <p:cNvSpPr/>
          <p:nvPr/>
        </p:nvSpPr>
        <p:spPr>
          <a:xfrm>
            <a:off x="676440" y="531360"/>
            <a:ext cx="5532480" cy="60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38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Multicollinearity Check</a:t>
            </a:r>
            <a:endParaRPr b="0" lang="en-US" sz="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Google Shape;185;p24"/>
          <p:cNvSpPr/>
          <p:nvPr/>
        </p:nvSpPr>
        <p:spPr>
          <a:xfrm>
            <a:off x="676440" y="1212480"/>
            <a:ext cx="289800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0" lang="en-US" sz="22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Correlation (weak):</a:t>
            </a:r>
            <a:endParaRPr b="0" lang="en-US" sz="22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Google Shape;186;p24"/>
          <p:cNvSpPr/>
          <p:nvPr/>
        </p:nvSpPr>
        <p:spPr>
          <a:xfrm>
            <a:off x="676440" y="1864440"/>
            <a:ext cx="1327752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0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5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age–BMI = 0.11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Google Shape;187;p24"/>
          <p:cNvSpPr/>
          <p:nvPr/>
        </p:nvSpPr>
        <p:spPr>
          <a:xfrm>
            <a:off x="676440" y="2241000"/>
            <a:ext cx="1327752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0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5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BMI–children = 0.01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Google Shape;188;p24"/>
          <p:cNvSpPr/>
          <p:nvPr/>
        </p:nvSpPr>
        <p:spPr>
          <a:xfrm>
            <a:off x="676440" y="2617920"/>
            <a:ext cx="1327752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60000"/>
              </a:lnSpc>
              <a:buClr>
                <a:srgbClr val="404155"/>
              </a:buClr>
              <a:buFont typeface="Nobile"/>
              <a:buChar char="•"/>
            </a:pPr>
            <a:r>
              <a:rPr b="0" lang="en-US" sz="15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age–children = 0.04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Google Shape;189;p24"/>
          <p:cNvSpPr/>
          <p:nvPr/>
        </p:nvSpPr>
        <p:spPr>
          <a:xfrm>
            <a:off x="676440" y="3216600"/>
            <a:ext cx="289800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0" lang="en-US" sz="22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VIF Table:</a:t>
            </a:r>
            <a:endParaRPr b="0" lang="en-US" sz="22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Google Shape;190;p24"/>
          <p:cNvSpPr/>
          <p:nvPr/>
        </p:nvSpPr>
        <p:spPr>
          <a:xfrm>
            <a:off x="676440" y="3868560"/>
            <a:ext cx="13277520" cy="2795040"/>
          </a:xfrm>
          <a:prstGeom prst="roundRect">
            <a:avLst>
              <a:gd name="adj" fmla="val 2903"/>
            </a:avLst>
          </a:prstGeom>
          <a:noFill/>
          <a:ln w="9525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Google Shape;191;p24"/>
          <p:cNvSpPr/>
          <p:nvPr/>
        </p:nvSpPr>
        <p:spPr>
          <a:xfrm>
            <a:off x="684000" y="3876480"/>
            <a:ext cx="13262400" cy="55584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Google Shape;192;p24"/>
          <p:cNvSpPr/>
          <p:nvPr/>
        </p:nvSpPr>
        <p:spPr>
          <a:xfrm>
            <a:off x="876960" y="3999960"/>
            <a:ext cx="624096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Predictor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Google Shape;193;p24"/>
          <p:cNvSpPr/>
          <p:nvPr/>
        </p:nvSpPr>
        <p:spPr>
          <a:xfrm>
            <a:off x="7512120" y="3999960"/>
            <a:ext cx="624096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VIF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Google Shape;194;p24"/>
          <p:cNvSpPr/>
          <p:nvPr/>
        </p:nvSpPr>
        <p:spPr>
          <a:xfrm>
            <a:off x="684000" y="4432320"/>
            <a:ext cx="13262400" cy="55584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0" name="Google Shape;195;p24"/>
          <p:cNvSpPr/>
          <p:nvPr/>
        </p:nvSpPr>
        <p:spPr>
          <a:xfrm>
            <a:off x="876960" y="4555800"/>
            <a:ext cx="624096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age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Google Shape;196;p24"/>
          <p:cNvSpPr/>
          <p:nvPr/>
        </p:nvSpPr>
        <p:spPr>
          <a:xfrm>
            <a:off x="7512120" y="4555800"/>
            <a:ext cx="624096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1.0152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Google Shape;197;p24"/>
          <p:cNvSpPr/>
          <p:nvPr/>
        </p:nvSpPr>
        <p:spPr>
          <a:xfrm>
            <a:off x="684000" y="4988520"/>
            <a:ext cx="13262400" cy="55584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Google Shape;198;p24"/>
          <p:cNvSpPr/>
          <p:nvPr/>
        </p:nvSpPr>
        <p:spPr>
          <a:xfrm>
            <a:off x="876960" y="5112000"/>
            <a:ext cx="624096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bmi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Google Shape;199;p24"/>
          <p:cNvSpPr/>
          <p:nvPr/>
        </p:nvSpPr>
        <p:spPr>
          <a:xfrm>
            <a:off x="7512120" y="5112000"/>
            <a:ext cx="624096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1.0126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Google Shape;200;p24"/>
          <p:cNvSpPr/>
          <p:nvPr/>
        </p:nvSpPr>
        <p:spPr>
          <a:xfrm>
            <a:off x="684000" y="5544360"/>
            <a:ext cx="13262400" cy="55584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6" name="Google Shape;201;p24"/>
          <p:cNvSpPr/>
          <p:nvPr/>
        </p:nvSpPr>
        <p:spPr>
          <a:xfrm>
            <a:off x="876960" y="5667840"/>
            <a:ext cx="624096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children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Google Shape;202;p24"/>
          <p:cNvSpPr/>
          <p:nvPr/>
        </p:nvSpPr>
        <p:spPr>
          <a:xfrm>
            <a:off x="7512120" y="5667840"/>
            <a:ext cx="624096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1.0021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Google Shape;203;p24"/>
          <p:cNvSpPr/>
          <p:nvPr/>
        </p:nvSpPr>
        <p:spPr>
          <a:xfrm>
            <a:off x="684000" y="6100560"/>
            <a:ext cx="13262400" cy="55584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Google Shape;204;p24"/>
          <p:cNvSpPr/>
          <p:nvPr/>
        </p:nvSpPr>
        <p:spPr>
          <a:xfrm>
            <a:off x="876960" y="6224040"/>
            <a:ext cx="624096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smoker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Google Shape;205;p24"/>
          <p:cNvSpPr/>
          <p:nvPr/>
        </p:nvSpPr>
        <p:spPr>
          <a:xfrm>
            <a:off x="7512120" y="6224040"/>
            <a:ext cx="624096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1.0009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Google Shape;206;p24"/>
          <p:cNvSpPr/>
          <p:nvPr/>
        </p:nvSpPr>
        <p:spPr>
          <a:xfrm>
            <a:off x="676440" y="6881400"/>
            <a:ext cx="13277520" cy="820440"/>
          </a:xfrm>
          <a:prstGeom prst="roundRect">
            <a:avLst>
              <a:gd name="adj" fmla="val 9888"/>
            </a:avLst>
          </a:prstGeom>
          <a:solidFill>
            <a:srgbClr val="bbcdf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2" name="Google Shape;207;p24" descr="preencoded.png"/>
          <p:cNvPicPr/>
          <p:nvPr/>
        </p:nvPicPr>
        <p:blipFill>
          <a:blip r:embed="rId1"/>
          <a:stretch/>
        </p:blipFill>
        <p:spPr>
          <a:xfrm>
            <a:off x="869400" y="7159320"/>
            <a:ext cx="241200" cy="192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3" name="Google Shape;208;p24"/>
          <p:cNvSpPr/>
          <p:nvPr/>
        </p:nvSpPr>
        <p:spPr>
          <a:xfrm>
            <a:off x="1303920" y="7122600"/>
            <a:ext cx="1245672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Nobile"/>
                <a:ea typeface="Nobile"/>
              </a:rPr>
              <a:t>Interpretation: No multicollinearity → stable coefficient estimates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4" name="Google Shape;209;p24" descr=""/>
          <p:cNvPicPr/>
          <p:nvPr/>
        </p:nvPicPr>
        <p:blipFill>
          <a:blip r:embed="rId2"/>
          <a:stretch/>
        </p:blipFill>
        <p:spPr>
          <a:xfrm>
            <a:off x="4586760" y="1367280"/>
            <a:ext cx="4047120" cy="1559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215;p25"/>
          <p:cNvSpPr/>
          <p:nvPr/>
        </p:nvSpPr>
        <p:spPr>
          <a:xfrm>
            <a:off x="714960" y="561600"/>
            <a:ext cx="7713720" cy="12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Variable Screening &amp; Model Building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Google Shape;216;p25"/>
          <p:cNvSpPr/>
          <p:nvPr/>
        </p:nvSpPr>
        <p:spPr>
          <a:xfrm>
            <a:off x="714960" y="2144880"/>
            <a:ext cx="7713720" cy="6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Stepwise and all-possible-models screening identified </a:t>
            </a:r>
            <a:r>
              <a:rPr b="1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age, BMI, children, and smoker</a:t>
            </a:r>
            <a:r>
              <a:rPr b="0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 status as core predictors. Sex and region were rejected.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Google Shape;217;p25"/>
          <p:cNvSpPr/>
          <p:nvPr/>
        </p:nvSpPr>
        <p:spPr>
          <a:xfrm>
            <a:off x="919440" y="3334680"/>
            <a:ext cx="204120" cy="918720"/>
          </a:xfrm>
          <a:prstGeom prst="roundRect">
            <a:avLst>
              <a:gd name="adj" fmla="val 42024"/>
            </a:avLst>
          </a:prstGeom>
          <a:solidFill>
            <a:srgbClr val="d2ddf9"/>
          </a:solidFill>
          <a:ln w="9525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Google Shape;218;p25"/>
          <p:cNvSpPr/>
          <p:nvPr/>
        </p:nvSpPr>
        <p:spPr>
          <a:xfrm>
            <a:off x="714960" y="3200760"/>
            <a:ext cx="612720" cy="612720"/>
          </a:xfrm>
          <a:prstGeom prst="roundRect">
            <a:avLst>
              <a:gd name="adj" fmla="val 74607"/>
            </a:avLst>
          </a:prstGeom>
          <a:solidFill>
            <a:srgbClr val="d2ddf9"/>
          </a:solidFill>
          <a:ln w="9525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9" name="Google Shape;219;p25" descr="preencoded.png"/>
          <p:cNvPicPr/>
          <p:nvPr/>
        </p:nvPicPr>
        <p:blipFill>
          <a:blip r:embed="rId1"/>
          <a:stretch/>
        </p:blipFill>
        <p:spPr>
          <a:xfrm>
            <a:off x="868320" y="3353760"/>
            <a:ext cx="306000" cy="306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0" name="Google Shape;220;p25"/>
          <p:cNvSpPr/>
          <p:nvPr/>
        </p:nvSpPr>
        <p:spPr>
          <a:xfrm>
            <a:off x="1531800" y="3232440"/>
            <a:ext cx="265392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Model 1: Main Effects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Google Shape;221;p25"/>
          <p:cNvSpPr/>
          <p:nvPr/>
        </p:nvSpPr>
        <p:spPr>
          <a:xfrm>
            <a:off x="1531800" y="3674160"/>
            <a:ext cx="689652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Evaluated E(y) = β₀ + β₁age + β₂bmi + β₃children + β₄smoker.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Google Shape;222;p25"/>
          <p:cNvSpPr/>
          <p:nvPr/>
        </p:nvSpPr>
        <p:spPr>
          <a:xfrm>
            <a:off x="1225800" y="4764600"/>
            <a:ext cx="204120" cy="1197000"/>
          </a:xfrm>
          <a:prstGeom prst="roundRect">
            <a:avLst>
              <a:gd name="adj" fmla="val 42024"/>
            </a:avLst>
          </a:prstGeom>
          <a:solidFill>
            <a:srgbClr val="d2ddf9"/>
          </a:solidFill>
          <a:ln w="9525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Google Shape;223;p25"/>
          <p:cNvSpPr/>
          <p:nvPr/>
        </p:nvSpPr>
        <p:spPr>
          <a:xfrm>
            <a:off x="1021320" y="4630680"/>
            <a:ext cx="612720" cy="612720"/>
          </a:xfrm>
          <a:prstGeom prst="roundRect">
            <a:avLst>
              <a:gd name="adj" fmla="val 74607"/>
            </a:avLst>
          </a:prstGeom>
          <a:solidFill>
            <a:srgbClr val="d2ddf9"/>
          </a:solidFill>
          <a:ln w="9525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4" name="Google Shape;224;p25" descr="preencoded.png"/>
          <p:cNvPicPr/>
          <p:nvPr/>
        </p:nvPicPr>
        <p:blipFill>
          <a:blip r:embed="rId2"/>
          <a:stretch/>
        </p:blipFill>
        <p:spPr>
          <a:xfrm>
            <a:off x="1174680" y="4783680"/>
            <a:ext cx="306000" cy="306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5" name="Google Shape;225;p25"/>
          <p:cNvSpPr/>
          <p:nvPr/>
        </p:nvSpPr>
        <p:spPr>
          <a:xfrm>
            <a:off x="1838160" y="4662360"/>
            <a:ext cx="340236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Model 2: Interaction Model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Google Shape;226;p25"/>
          <p:cNvSpPr/>
          <p:nvPr/>
        </p:nvSpPr>
        <p:spPr>
          <a:xfrm>
            <a:off x="1838160" y="5104080"/>
            <a:ext cx="6590520" cy="6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Added BMI × smoker interaction to Model 1: E(y) = ... + β₅(bmi × smoker).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Google Shape;227;p25"/>
          <p:cNvSpPr/>
          <p:nvPr/>
        </p:nvSpPr>
        <p:spPr>
          <a:xfrm>
            <a:off x="1532160" y="6472440"/>
            <a:ext cx="204120" cy="1197000"/>
          </a:xfrm>
          <a:prstGeom prst="roundRect">
            <a:avLst>
              <a:gd name="adj" fmla="val 42024"/>
            </a:avLst>
          </a:prstGeom>
          <a:solidFill>
            <a:srgbClr val="d2ddf9"/>
          </a:solidFill>
          <a:ln w="9525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Google Shape;228;p25"/>
          <p:cNvSpPr/>
          <p:nvPr/>
        </p:nvSpPr>
        <p:spPr>
          <a:xfrm>
            <a:off x="1327680" y="6338520"/>
            <a:ext cx="612720" cy="612720"/>
          </a:xfrm>
          <a:prstGeom prst="roundRect">
            <a:avLst>
              <a:gd name="adj" fmla="val 74607"/>
            </a:avLst>
          </a:prstGeom>
          <a:solidFill>
            <a:srgbClr val="d2ddf9"/>
          </a:solidFill>
          <a:ln w="9525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9" name="Google Shape;229;p25" descr="preencoded.png"/>
          <p:cNvPicPr/>
          <p:nvPr/>
        </p:nvPicPr>
        <p:blipFill>
          <a:blip r:embed="rId3"/>
          <a:stretch/>
        </p:blipFill>
        <p:spPr>
          <a:xfrm>
            <a:off x="1481040" y="6491880"/>
            <a:ext cx="306000" cy="306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0" name="Google Shape;230;p25"/>
          <p:cNvSpPr/>
          <p:nvPr/>
        </p:nvSpPr>
        <p:spPr>
          <a:xfrm>
            <a:off x="2144880" y="6370560"/>
            <a:ext cx="330660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Model 3: Log-Transformed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Google Shape;231;p25"/>
          <p:cNvSpPr/>
          <p:nvPr/>
        </p:nvSpPr>
        <p:spPr>
          <a:xfrm>
            <a:off x="2144880" y="6812280"/>
            <a:ext cx="6283800" cy="6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Modeled ln(charges) to correct heteroscedasticity and non-normality, as indicated by Box–Cox (λ ≈ 0).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2" name="Google Shape;232;p25" descr=""/>
          <p:cNvPicPr/>
          <p:nvPr/>
        </p:nvPicPr>
        <p:blipFill>
          <a:blip r:embed="rId4"/>
          <a:stretch/>
        </p:blipFill>
        <p:spPr>
          <a:xfrm>
            <a:off x="8720640" y="932400"/>
            <a:ext cx="4828680" cy="2619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3" name="Google Shape;233;p25" descr=""/>
          <p:cNvPicPr/>
          <p:nvPr/>
        </p:nvPicPr>
        <p:blipFill>
          <a:blip r:embed="rId5"/>
          <a:stretch/>
        </p:blipFill>
        <p:spPr>
          <a:xfrm>
            <a:off x="8581320" y="3704040"/>
            <a:ext cx="5896080" cy="3965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LibreOffice/25.2.2.2$Windows_X86_64 LibreOffice_project/7370d4be9e3cf6031a51beef54ff3bda878e3fac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2025-12-02T15:54:21Z</dcterms:modified>
  <cp:revision>1</cp:revision>
  <dc:subject/>
  <dc:title/>
</cp:coreProperties>
</file>